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1" r:id="rId2"/>
    <p:sldId id="274" r:id="rId3"/>
    <p:sldId id="275" r:id="rId4"/>
    <p:sldId id="262" r:id="rId5"/>
    <p:sldId id="263" r:id="rId6"/>
    <p:sldId id="276" r:id="rId7"/>
    <p:sldId id="265" r:id="rId8"/>
    <p:sldId id="278" r:id="rId9"/>
    <p:sldId id="266" r:id="rId10"/>
    <p:sldId id="267" r:id="rId11"/>
    <p:sldId id="279" r:id="rId12"/>
    <p:sldId id="277" r:id="rId13"/>
    <p:sldId id="268" r:id="rId14"/>
    <p:sldId id="280" r:id="rId15"/>
    <p:sldId id="269" r:id="rId16"/>
    <p:sldId id="270" r:id="rId17"/>
    <p:sldId id="281" r:id="rId18"/>
    <p:sldId id="271"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C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22" autoAdjust="0"/>
  </p:normalViewPr>
  <p:slideViewPr>
    <p:cSldViewPr>
      <p:cViewPr>
        <p:scale>
          <a:sx n="76" d="100"/>
          <a:sy n="76" d="100"/>
        </p:scale>
        <p:origin x="-120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E80E6C-4E28-4890-A954-F9086B054FF4}" type="datetimeFigureOut">
              <a:rPr lang="en-US" smtClean="0"/>
              <a:t>4/29/2015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E2252F-5402-4976-823A-B3237B392D3B}" type="slidenum">
              <a:rPr lang="en-US" smtClean="0"/>
              <a:t>‹#›</a:t>
            </a:fld>
            <a:endParaRPr lang="en-US"/>
          </a:p>
        </p:txBody>
      </p:sp>
    </p:spTree>
    <p:extLst>
      <p:ext uri="{BB962C8B-B14F-4D97-AF65-F5344CB8AC3E}">
        <p14:creationId xmlns:p14="http://schemas.microsoft.com/office/powerpoint/2010/main" val="1625754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chapter is divided into 6</a:t>
            </a:r>
            <a:r>
              <a:rPr lang="en-US" baseline="0" dirty="0" smtClean="0"/>
              <a:t> sections…</a:t>
            </a:r>
            <a:endParaRPr lang="en-US" dirty="0"/>
          </a:p>
        </p:txBody>
      </p:sp>
      <p:sp>
        <p:nvSpPr>
          <p:cNvPr id="4" name="Slide Number Placeholder 3"/>
          <p:cNvSpPr>
            <a:spLocks noGrp="1"/>
          </p:cNvSpPr>
          <p:nvPr>
            <p:ph type="sldNum" sz="quarter" idx="10"/>
          </p:nvPr>
        </p:nvSpPr>
        <p:spPr/>
        <p:txBody>
          <a:bodyPr/>
          <a:lstStyle/>
          <a:p>
            <a:fld id="{FCE2252F-5402-4976-823A-B3237B392D3B}" type="slidenum">
              <a:rPr lang="en-US" smtClean="0"/>
              <a:t>2</a:t>
            </a:fld>
            <a:endParaRPr lang="en-US"/>
          </a:p>
        </p:txBody>
      </p:sp>
    </p:spTree>
    <p:extLst>
      <p:ext uri="{BB962C8B-B14F-4D97-AF65-F5344CB8AC3E}">
        <p14:creationId xmlns:p14="http://schemas.microsoft.com/office/powerpoint/2010/main" val="66046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other</a:t>
            </a:r>
            <a:r>
              <a:rPr lang="en-US" baseline="0" dirty="0" smtClean="0"/>
              <a:t> hand, the Bhakti Yogis do not need to practice such yoga…. </a:t>
            </a:r>
            <a:endParaRPr lang="en-US" dirty="0"/>
          </a:p>
        </p:txBody>
      </p:sp>
      <p:sp>
        <p:nvSpPr>
          <p:cNvPr id="4" name="Slide Number Placeholder 3"/>
          <p:cNvSpPr>
            <a:spLocks noGrp="1"/>
          </p:cNvSpPr>
          <p:nvPr>
            <p:ph type="sldNum" sz="quarter" idx="10"/>
          </p:nvPr>
        </p:nvSpPr>
        <p:spPr/>
        <p:txBody>
          <a:bodyPr/>
          <a:lstStyle/>
          <a:p>
            <a:fld id="{FCE2252F-5402-4976-823A-B3237B392D3B}" type="slidenum">
              <a:rPr lang="en-US" smtClean="0"/>
              <a:t>12</a:t>
            </a:fld>
            <a:endParaRPr lang="en-US"/>
          </a:p>
        </p:txBody>
      </p:sp>
    </p:spTree>
    <p:extLst>
      <p:ext uri="{BB962C8B-B14F-4D97-AF65-F5344CB8AC3E}">
        <p14:creationId xmlns:p14="http://schemas.microsoft.com/office/powerpoint/2010/main" val="874223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Engages</a:t>
            </a:r>
            <a:r>
              <a:rPr lang="en-US" baseline="0" dirty="0" smtClean="0"/>
              <a:t> </a:t>
            </a:r>
            <a:r>
              <a:rPr lang="en-US" dirty="0" smtClean="0"/>
              <a:t>in devotional services in different ways…</a:t>
            </a:r>
            <a:endParaRPr lang="en-US" dirty="0"/>
          </a:p>
        </p:txBody>
      </p:sp>
      <p:sp>
        <p:nvSpPr>
          <p:cNvPr id="4" name="Slide Number Placeholder 3"/>
          <p:cNvSpPr>
            <a:spLocks noGrp="1"/>
          </p:cNvSpPr>
          <p:nvPr>
            <p:ph type="sldNum" sz="quarter" idx="10"/>
          </p:nvPr>
        </p:nvSpPr>
        <p:spPr/>
        <p:txBody>
          <a:bodyPr/>
          <a:lstStyle/>
          <a:p>
            <a:fld id="{FCE2252F-5402-4976-823A-B3237B392D3B}" type="slidenum">
              <a:rPr lang="en-US" smtClean="0"/>
              <a:t>13</a:t>
            </a:fld>
            <a:endParaRPr lang="en-US"/>
          </a:p>
        </p:txBody>
      </p:sp>
    </p:spTree>
    <p:extLst>
      <p:ext uri="{BB962C8B-B14F-4D97-AF65-F5344CB8AC3E}">
        <p14:creationId xmlns:p14="http://schemas.microsoft.com/office/powerpoint/2010/main" val="2721858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supreme abode is transcendental </a:t>
            </a:r>
            <a:endParaRPr lang="en-US" dirty="0"/>
          </a:p>
        </p:txBody>
      </p:sp>
      <p:sp>
        <p:nvSpPr>
          <p:cNvPr id="4" name="Slide Number Placeholder 3"/>
          <p:cNvSpPr>
            <a:spLocks noGrp="1"/>
          </p:cNvSpPr>
          <p:nvPr>
            <p:ph type="sldNum" sz="quarter" idx="10"/>
          </p:nvPr>
        </p:nvSpPr>
        <p:spPr/>
        <p:txBody>
          <a:bodyPr/>
          <a:lstStyle/>
          <a:p>
            <a:fld id="{FCE2252F-5402-4976-823A-B3237B392D3B}" type="slidenum">
              <a:rPr lang="en-US" smtClean="0"/>
              <a:t>16</a:t>
            </a:fld>
            <a:endParaRPr lang="en-US"/>
          </a:p>
        </p:txBody>
      </p:sp>
    </p:spTree>
    <p:extLst>
      <p:ext uri="{BB962C8B-B14F-4D97-AF65-F5344CB8AC3E}">
        <p14:creationId xmlns:p14="http://schemas.microsoft.com/office/powerpoint/2010/main" val="1284575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section Krishna</a:t>
            </a:r>
            <a:r>
              <a:rPr lang="en-US" baseline="0" dirty="0" smtClean="0"/>
              <a:t> explains two ways of passing away and how a Krishna Conscious devotee is not bewildered by these and continues his devotion to the Lord</a:t>
            </a:r>
            <a:endParaRPr lang="en-US" dirty="0"/>
          </a:p>
        </p:txBody>
      </p:sp>
      <p:sp>
        <p:nvSpPr>
          <p:cNvPr id="4" name="Slide Number Placeholder 3"/>
          <p:cNvSpPr>
            <a:spLocks noGrp="1"/>
          </p:cNvSpPr>
          <p:nvPr>
            <p:ph type="sldNum" sz="quarter" idx="10"/>
          </p:nvPr>
        </p:nvSpPr>
        <p:spPr/>
        <p:txBody>
          <a:bodyPr/>
          <a:lstStyle/>
          <a:p>
            <a:fld id="{FCE2252F-5402-4976-823A-B3237B392D3B}" type="slidenum">
              <a:rPr lang="en-US" smtClean="0"/>
              <a:t>17</a:t>
            </a:fld>
            <a:endParaRPr lang="en-US"/>
          </a:p>
        </p:txBody>
      </p:sp>
    </p:spTree>
    <p:extLst>
      <p:ext uri="{BB962C8B-B14F-4D97-AF65-F5344CB8AC3E}">
        <p14:creationId xmlns:p14="http://schemas.microsoft.com/office/powerpoint/2010/main" val="3997750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FCE2252F-5402-4976-823A-B3237B392D3B}" type="slidenum">
              <a:rPr lang="en-US" smtClean="0"/>
              <a:t>18</a:t>
            </a:fld>
            <a:endParaRPr lang="en-US"/>
          </a:p>
        </p:txBody>
      </p:sp>
    </p:spTree>
    <p:extLst>
      <p:ext uri="{BB962C8B-B14F-4D97-AF65-F5344CB8AC3E}">
        <p14:creationId xmlns:p14="http://schemas.microsoft.com/office/powerpoint/2010/main" val="1280907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following</a:t>
            </a:r>
            <a:r>
              <a:rPr lang="en-US" baseline="0" dirty="0" smtClean="0"/>
              <a:t> Krishna Consciousness one can surpass all the rituals one has to do in all different orders of life </a:t>
            </a:r>
            <a:r>
              <a:rPr lang="en-US" baseline="0" dirty="0" err="1" smtClean="0"/>
              <a:t>brahmacharya</a:t>
            </a:r>
            <a:r>
              <a:rPr lang="en-US" baseline="0" dirty="0" smtClean="0"/>
              <a:t>, householder, </a:t>
            </a:r>
            <a:r>
              <a:rPr lang="en-US" baseline="0" dirty="0" err="1" smtClean="0"/>
              <a:t>vanaprasta</a:t>
            </a:r>
            <a:r>
              <a:rPr lang="en-US" baseline="0" dirty="0" smtClean="0"/>
              <a:t> and </a:t>
            </a:r>
            <a:r>
              <a:rPr lang="en-US" baseline="0" dirty="0" err="1" smtClean="0"/>
              <a:t>sanyasa</a:t>
            </a:r>
            <a:r>
              <a:rPr lang="en-US" baseline="0" dirty="0" smtClean="0"/>
              <a:t> as prescribed in the Karma Kanda portion of the Vedas. But he will get the benefit of all those just by following the path of devotional service. This is explained in verse 28….</a:t>
            </a:r>
            <a:endParaRPr lang="en-US" dirty="0"/>
          </a:p>
        </p:txBody>
      </p:sp>
      <p:sp>
        <p:nvSpPr>
          <p:cNvPr id="4" name="Slide Number Placeholder 3"/>
          <p:cNvSpPr>
            <a:spLocks noGrp="1"/>
          </p:cNvSpPr>
          <p:nvPr>
            <p:ph type="sldNum" sz="quarter" idx="10"/>
          </p:nvPr>
        </p:nvSpPr>
        <p:spPr/>
        <p:txBody>
          <a:bodyPr/>
          <a:lstStyle/>
          <a:p>
            <a:fld id="{FCE2252F-5402-4976-823A-B3237B392D3B}" type="slidenum">
              <a:rPr lang="en-US" smtClean="0"/>
              <a:t>19</a:t>
            </a:fld>
            <a:endParaRPr lang="en-US"/>
          </a:p>
        </p:txBody>
      </p:sp>
    </p:spTree>
    <p:extLst>
      <p:ext uri="{BB962C8B-B14F-4D97-AF65-F5344CB8AC3E}">
        <p14:creationId xmlns:p14="http://schemas.microsoft.com/office/powerpoint/2010/main" val="1832753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devotee attains that state of pure love for Krishna  by steadily going up the Stages of Bhakti…. </a:t>
            </a:r>
            <a:endParaRPr lang="en-US" dirty="0" smtClean="0"/>
          </a:p>
          <a:p>
            <a:r>
              <a:rPr lang="en-US" dirty="0" err="1" smtClean="0"/>
              <a:t>Sraddha</a:t>
            </a:r>
            <a:r>
              <a:rPr lang="en-US" dirty="0" smtClean="0"/>
              <a:t>-</a:t>
            </a:r>
            <a:r>
              <a:rPr lang="en-US" baseline="0" dirty="0" smtClean="0"/>
              <a:t> </a:t>
            </a:r>
            <a:r>
              <a:rPr lang="en-US" dirty="0" smtClean="0"/>
              <a:t>faith;</a:t>
            </a:r>
            <a:r>
              <a:rPr lang="en-US" baseline="0" dirty="0" smtClean="0"/>
              <a:t>  Sadhu Sanga- association of devotees ;   </a:t>
            </a:r>
            <a:r>
              <a:rPr lang="en-US" baseline="0" dirty="0" err="1" smtClean="0"/>
              <a:t>Bajana</a:t>
            </a:r>
            <a:r>
              <a:rPr lang="en-US" baseline="0" dirty="0" smtClean="0"/>
              <a:t> </a:t>
            </a:r>
            <a:r>
              <a:rPr lang="en-US" baseline="0" dirty="0" err="1" smtClean="0"/>
              <a:t>Kriya</a:t>
            </a:r>
            <a:r>
              <a:rPr lang="en-US" baseline="0" dirty="0" smtClean="0"/>
              <a:t>: performance devotional services under the guidance of spiritual master  ;   </a:t>
            </a:r>
            <a:r>
              <a:rPr lang="en-US" baseline="0" dirty="0" err="1" smtClean="0"/>
              <a:t>Anartha</a:t>
            </a:r>
            <a:r>
              <a:rPr lang="en-US" baseline="0" dirty="0" smtClean="0"/>
              <a:t> </a:t>
            </a:r>
            <a:r>
              <a:rPr lang="en-US" baseline="0" dirty="0" err="1" smtClean="0"/>
              <a:t>Nivriti</a:t>
            </a:r>
            <a:r>
              <a:rPr lang="en-US" baseline="0" dirty="0" smtClean="0"/>
              <a:t>  - decreasing of unwanted </a:t>
            </a:r>
            <a:r>
              <a:rPr lang="en-US" baseline="0" dirty="0" err="1" smtClean="0"/>
              <a:t>attchments</a:t>
            </a:r>
            <a:r>
              <a:rPr lang="en-US" baseline="0" dirty="0" smtClean="0"/>
              <a:t>; </a:t>
            </a:r>
            <a:r>
              <a:rPr lang="en-US" baseline="0" dirty="0" err="1" smtClean="0"/>
              <a:t>Nista</a:t>
            </a:r>
            <a:r>
              <a:rPr lang="en-US" baseline="0" dirty="0" smtClean="0"/>
              <a:t> – steadiness in devotional services ;  </a:t>
            </a:r>
            <a:r>
              <a:rPr lang="en-US" baseline="0" dirty="0" err="1" smtClean="0"/>
              <a:t>Ruchi</a:t>
            </a:r>
            <a:r>
              <a:rPr lang="en-US" baseline="0" dirty="0" smtClean="0"/>
              <a:t> – developing a taste in hearing about Krishna ;  </a:t>
            </a:r>
            <a:r>
              <a:rPr lang="en-US" baseline="0" dirty="0" err="1" smtClean="0"/>
              <a:t>Asakti</a:t>
            </a:r>
            <a:r>
              <a:rPr lang="en-US" baseline="0" dirty="0" smtClean="0"/>
              <a:t> – Attachment to Krishna ; </a:t>
            </a:r>
            <a:r>
              <a:rPr lang="en-US" baseline="0" dirty="0" err="1" smtClean="0"/>
              <a:t>Bhava</a:t>
            </a:r>
            <a:r>
              <a:rPr lang="en-US" baseline="0" dirty="0" smtClean="0"/>
              <a:t> – further attachment to Krishna Consciousness;  </a:t>
            </a:r>
            <a:r>
              <a:rPr lang="en-US" baseline="0" dirty="0" err="1" smtClean="0"/>
              <a:t>Prema</a:t>
            </a:r>
            <a:r>
              <a:rPr lang="en-US" baseline="0" dirty="0" smtClean="0"/>
              <a:t> – pure love for Krishna</a:t>
            </a:r>
          </a:p>
          <a:p>
            <a:endParaRPr lang="en-US" dirty="0"/>
          </a:p>
        </p:txBody>
      </p:sp>
      <p:sp>
        <p:nvSpPr>
          <p:cNvPr id="4" name="Slide Number Placeholder 3"/>
          <p:cNvSpPr>
            <a:spLocks noGrp="1"/>
          </p:cNvSpPr>
          <p:nvPr>
            <p:ph type="sldNum" sz="quarter" idx="10"/>
          </p:nvPr>
        </p:nvSpPr>
        <p:spPr/>
        <p:txBody>
          <a:bodyPr/>
          <a:lstStyle/>
          <a:p>
            <a:fld id="{FCE2252F-5402-4976-823A-B3237B392D3B}" type="slidenum">
              <a:rPr lang="en-US" smtClean="0"/>
              <a:t>20</a:t>
            </a:fld>
            <a:endParaRPr lang="en-US"/>
          </a:p>
        </p:txBody>
      </p:sp>
    </p:spTree>
    <p:extLst>
      <p:ext uri="{BB962C8B-B14F-4D97-AF65-F5344CB8AC3E}">
        <p14:creationId xmlns:p14="http://schemas.microsoft.com/office/powerpoint/2010/main" val="3001894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section is 8.1 to 8.4….</a:t>
            </a:r>
            <a:endParaRPr lang="en-US" dirty="0"/>
          </a:p>
        </p:txBody>
      </p:sp>
      <p:sp>
        <p:nvSpPr>
          <p:cNvPr id="4" name="Slide Number Placeholder 3"/>
          <p:cNvSpPr>
            <a:spLocks noGrp="1"/>
          </p:cNvSpPr>
          <p:nvPr>
            <p:ph type="sldNum" sz="quarter" idx="10"/>
          </p:nvPr>
        </p:nvSpPr>
        <p:spPr/>
        <p:txBody>
          <a:bodyPr/>
          <a:lstStyle/>
          <a:p>
            <a:fld id="{FCE2252F-5402-4976-823A-B3237B392D3B}" type="slidenum">
              <a:rPr lang="en-US" smtClean="0"/>
              <a:t>3</a:t>
            </a:fld>
            <a:endParaRPr lang="en-US"/>
          </a:p>
        </p:txBody>
      </p:sp>
    </p:spTree>
    <p:extLst>
      <p:ext uri="{BB962C8B-B14F-4D97-AF65-F5344CB8AC3E}">
        <p14:creationId xmlns:p14="http://schemas.microsoft.com/office/powerpoint/2010/main" val="1926313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baseline="0" dirty="0" smtClean="0"/>
              <a:t>the end of the </a:t>
            </a:r>
            <a:r>
              <a:rPr lang="en-US" dirty="0" smtClean="0"/>
              <a:t>previous chapter</a:t>
            </a:r>
            <a:r>
              <a:rPr lang="en-US" baseline="0" dirty="0" smtClean="0"/>
              <a:t> the Lord introduced some new terms… So, in the 8</a:t>
            </a:r>
            <a:r>
              <a:rPr lang="en-US" baseline="30000" dirty="0" smtClean="0"/>
              <a:t>th</a:t>
            </a:r>
            <a:r>
              <a:rPr lang="en-US" baseline="0" dirty="0" smtClean="0"/>
              <a:t> chapter </a:t>
            </a:r>
            <a:r>
              <a:rPr lang="en-US" baseline="0" dirty="0" err="1" smtClean="0"/>
              <a:t>Arjuna</a:t>
            </a:r>
            <a:r>
              <a:rPr lang="en-US" baseline="0" dirty="0" smtClean="0"/>
              <a:t> begins by asking the Lord  for the clarification of those terms. </a:t>
            </a:r>
            <a:endParaRPr lang="en-US" dirty="0"/>
          </a:p>
        </p:txBody>
      </p:sp>
      <p:sp>
        <p:nvSpPr>
          <p:cNvPr id="4" name="Slide Number Placeholder 3"/>
          <p:cNvSpPr>
            <a:spLocks noGrp="1"/>
          </p:cNvSpPr>
          <p:nvPr>
            <p:ph type="sldNum" sz="quarter" idx="10"/>
          </p:nvPr>
        </p:nvSpPr>
        <p:spPr/>
        <p:txBody>
          <a:bodyPr/>
          <a:lstStyle/>
          <a:p>
            <a:fld id="{FCE2252F-5402-4976-823A-B3237B392D3B}" type="slidenum">
              <a:rPr lang="en-US" smtClean="0"/>
              <a:t>4</a:t>
            </a:fld>
            <a:endParaRPr lang="en-US"/>
          </a:p>
        </p:txBody>
      </p:sp>
    </p:spTree>
    <p:extLst>
      <p:ext uri="{BB962C8B-B14F-4D97-AF65-F5344CB8AC3E}">
        <p14:creationId xmlns:p14="http://schemas.microsoft.com/office/powerpoint/2010/main" val="1870253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Krishna answers</a:t>
            </a:r>
            <a:r>
              <a:rPr lang="en-US" baseline="0" dirty="0" smtClean="0"/>
              <a:t> the first 7 questions in four verses and takes the whole chapter to answer the 8</a:t>
            </a:r>
            <a:r>
              <a:rPr lang="en-US" baseline="30000" dirty="0" smtClean="0"/>
              <a:t>th</a:t>
            </a:r>
            <a:r>
              <a:rPr lang="en-US" baseline="0" dirty="0" smtClean="0"/>
              <a:t> question because that is the most important question….</a:t>
            </a:r>
            <a:endParaRPr lang="en-US" dirty="0"/>
          </a:p>
        </p:txBody>
      </p:sp>
      <p:sp>
        <p:nvSpPr>
          <p:cNvPr id="4" name="Slide Number Placeholder 3"/>
          <p:cNvSpPr>
            <a:spLocks noGrp="1"/>
          </p:cNvSpPr>
          <p:nvPr>
            <p:ph type="sldNum" sz="quarter" idx="10"/>
          </p:nvPr>
        </p:nvSpPr>
        <p:spPr/>
        <p:txBody>
          <a:bodyPr/>
          <a:lstStyle/>
          <a:p>
            <a:fld id="{FCE2252F-5402-4976-823A-B3237B392D3B}" type="slidenum">
              <a:rPr lang="en-US" smtClean="0"/>
              <a:t>5</a:t>
            </a:fld>
            <a:endParaRPr lang="en-US"/>
          </a:p>
        </p:txBody>
      </p:sp>
    </p:spTree>
    <p:extLst>
      <p:ext uri="{BB962C8B-B14F-4D97-AF65-F5344CB8AC3E}">
        <p14:creationId xmlns:p14="http://schemas.microsoft.com/office/powerpoint/2010/main" val="1982171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section the Lord is Explaining how one can go back to him by remembering him at the time of death….</a:t>
            </a:r>
            <a:endParaRPr lang="en-US" dirty="0"/>
          </a:p>
        </p:txBody>
      </p:sp>
      <p:sp>
        <p:nvSpPr>
          <p:cNvPr id="4" name="Slide Number Placeholder 3"/>
          <p:cNvSpPr>
            <a:spLocks noGrp="1"/>
          </p:cNvSpPr>
          <p:nvPr>
            <p:ph type="sldNum" sz="quarter" idx="10"/>
          </p:nvPr>
        </p:nvSpPr>
        <p:spPr/>
        <p:txBody>
          <a:bodyPr/>
          <a:lstStyle/>
          <a:p>
            <a:fld id="{FCE2252F-5402-4976-823A-B3237B392D3B}" type="slidenum">
              <a:rPr lang="en-US" smtClean="0"/>
              <a:t>6</a:t>
            </a:fld>
            <a:endParaRPr lang="en-US"/>
          </a:p>
        </p:txBody>
      </p:sp>
    </p:spTree>
    <p:extLst>
      <p:ext uri="{BB962C8B-B14F-4D97-AF65-F5344CB8AC3E}">
        <p14:creationId xmlns:p14="http://schemas.microsoft.com/office/powerpoint/2010/main" val="1124102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E2252F-5402-4976-823A-B3237B392D3B}" type="slidenum">
              <a:rPr lang="en-US" smtClean="0"/>
              <a:t>7</a:t>
            </a:fld>
            <a:endParaRPr lang="en-US"/>
          </a:p>
        </p:txBody>
      </p:sp>
    </p:spTree>
    <p:extLst>
      <p:ext uri="{BB962C8B-B14F-4D97-AF65-F5344CB8AC3E}">
        <p14:creationId xmlns:p14="http://schemas.microsoft.com/office/powerpoint/2010/main" val="597879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section Krishna talks more about</a:t>
            </a:r>
            <a:r>
              <a:rPr lang="en-US" baseline="0" dirty="0" smtClean="0"/>
              <a:t> how to remember him …</a:t>
            </a:r>
            <a:endParaRPr lang="en-US" dirty="0"/>
          </a:p>
        </p:txBody>
      </p:sp>
      <p:sp>
        <p:nvSpPr>
          <p:cNvPr id="4" name="Slide Number Placeholder 3"/>
          <p:cNvSpPr>
            <a:spLocks noGrp="1"/>
          </p:cNvSpPr>
          <p:nvPr>
            <p:ph type="sldNum" sz="quarter" idx="10"/>
          </p:nvPr>
        </p:nvSpPr>
        <p:spPr/>
        <p:txBody>
          <a:bodyPr/>
          <a:lstStyle/>
          <a:p>
            <a:fld id="{FCE2252F-5402-4976-823A-B3237B392D3B}" type="slidenum">
              <a:rPr lang="en-US" smtClean="0"/>
              <a:t>8</a:t>
            </a:fld>
            <a:endParaRPr lang="en-US"/>
          </a:p>
        </p:txBody>
      </p:sp>
    </p:spTree>
    <p:extLst>
      <p:ext uri="{BB962C8B-B14F-4D97-AF65-F5344CB8AC3E}">
        <p14:creationId xmlns:p14="http://schemas.microsoft.com/office/powerpoint/2010/main" val="685551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process of thinking of the supreme</a:t>
            </a:r>
            <a:r>
              <a:rPr lang="en-US" baseline="0" dirty="0" smtClean="0"/>
              <a:t> is mentioned in verse 9….</a:t>
            </a:r>
            <a:endParaRPr lang="en-US" dirty="0" smtClean="0"/>
          </a:p>
          <a:p>
            <a:r>
              <a:rPr lang="en-US" dirty="0" smtClean="0"/>
              <a:t>Smaller than the smallest One-ten thousandth part of the</a:t>
            </a:r>
            <a:r>
              <a:rPr lang="en-US" baseline="0" dirty="0" smtClean="0"/>
              <a:t> </a:t>
            </a:r>
            <a:r>
              <a:rPr lang="en-US" dirty="0" smtClean="0"/>
              <a:t>tip of a hair</a:t>
            </a:r>
            <a:endParaRPr lang="en-US" dirty="0"/>
          </a:p>
        </p:txBody>
      </p:sp>
      <p:sp>
        <p:nvSpPr>
          <p:cNvPr id="4" name="Slide Number Placeholder 3"/>
          <p:cNvSpPr>
            <a:spLocks noGrp="1"/>
          </p:cNvSpPr>
          <p:nvPr>
            <p:ph type="sldNum" sz="quarter" idx="10"/>
          </p:nvPr>
        </p:nvSpPr>
        <p:spPr/>
        <p:txBody>
          <a:bodyPr/>
          <a:lstStyle/>
          <a:p>
            <a:fld id="{FCE2252F-5402-4976-823A-B3237B392D3B}" type="slidenum">
              <a:rPr lang="en-US" smtClean="0"/>
              <a:t>9</a:t>
            </a:fld>
            <a:endParaRPr lang="en-US"/>
          </a:p>
        </p:txBody>
      </p:sp>
    </p:spTree>
    <p:extLst>
      <p:ext uri="{BB962C8B-B14F-4D97-AF65-F5344CB8AC3E}">
        <p14:creationId xmlns:p14="http://schemas.microsoft.com/office/powerpoint/2010/main" val="1458447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a:t>
            </a:r>
            <a:r>
              <a:rPr lang="en-US" baseline="0" dirty="0" smtClean="0"/>
              <a:t> t</a:t>
            </a:r>
            <a:r>
              <a:rPr lang="en-US" dirty="0" smtClean="0"/>
              <a:t>he lord also</a:t>
            </a:r>
            <a:r>
              <a:rPr lang="en-US" baseline="0" dirty="0" smtClean="0"/>
              <a:t> </a:t>
            </a:r>
            <a:r>
              <a:rPr lang="en-US" dirty="0" smtClean="0"/>
              <a:t> talks about Yoga</a:t>
            </a:r>
            <a:r>
              <a:rPr lang="en-US" baseline="0" dirty="0" smtClean="0"/>
              <a:t> Mishra bhakti </a:t>
            </a:r>
            <a:r>
              <a:rPr lang="en-US" baseline="0" dirty="0" smtClean="0"/>
              <a:t>and gives a contrast to pure bhakti yoga to show that it is not practical in today’s world to </a:t>
            </a:r>
            <a:endParaRPr lang="en-US" dirty="0" smtClean="0"/>
          </a:p>
          <a:p>
            <a:r>
              <a:rPr lang="en-US" baseline="0" dirty="0" smtClean="0"/>
              <a:t>be a yogi… </a:t>
            </a:r>
            <a:endParaRPr lang="en-US" dirty="0"/>
          </a:p>
        </p:txBody>
      </p:sp>
      <p:sp>
        <p:nvSpPr>
          <p:cNvPr id="4" name="Slide Number Placeholder 3"/>
          <p:cNvSpPr>
            <a:spLocks noGrp="1"/>
          </p:cNvSpPr>
          <p:nvPr>
            <p:ph type="sldNum" sz="quarter" idx="10"/>
          </p:nvPr>
        </p:nvSpPr>
        <p:spPr/>
        <p:txBody>
          <a:bodyPr/>
          <a:lstStyle/>
          <a:p>
            <a:fld id="{FCE2252F-5402-4976-823A-B3237B392D3B}" type="slidenum">
              <a:rPr lang="en-US" smtClean="0"/>
              <a:t>10</a:t>
            </a:fld>
            <a:endParaRPr lang="en-US"/>
          </a:p>
        </p:txBody>
      </p:sp>
    </p:spTree>
    <p:extLst>
      <p:ext uri="{BB962C8B-B14F-4D97-AF65-F5344CB8AC3E}">
        <p14:creationId xmlns:p14="http://schemas.microsoft.com/office/powerpoint/2010/main" val="3284134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96B2D8-4C2E-4DF8-A5D1-135843EACC37}"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44BE2-A03F-455F-AD6A-EB6DA81C476E}" type="slidenum">
              <a:rPr lang="en-US" smtClean="0"/>
              <a:t>‹#›</a:t>
            </a:fld>
            <a:endParaRPr lang="en-US"/>
          </a:p>
        </p:txBody>
      </p:sp>
    </p:spTree>
    <p:extLst>
      <p:ext uri="{BB962C8B-B14F-4D97-AF65-F5344CB8AC3E}">
        <p14:creationId xmlns:p14="http://schemas.microsoft.com/office/powerpoint/2010/main" val="2404262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96B2D8-4C2E-4DF8-A5D1-135843EACC37}"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44BE2-A03F-455F-AD6A-EB6DA81C476E}" type="slidenum">
              <a:rPr lang="en-US" smtClean="0"/>
              <a:t>‹#›</a:t>
            </a:fld>
            <a:endParaRPr lang="en-US"/>
          </a:p>
        </p:txBody>
      </p:sp>
    </p:spTree>
    <p:extLst>
      <p:ext uri="{BB962C8B-B14F-4D97-AF65-F5344CB8AC3E}">
        <p14:creationId xmlns:p14="http://schemas.microsoft.com/office/powerpoint/2010/main" val="782775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96B2D8-4C2E-4DF8-A5D1-135843EACC37}"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44BE2-A03F-455F-AD6A-EB6DA81C476E}" type="slidenum">
              <a:rPr lang="en-US" smtClean="0"/>
              <a:t>‹#›</a:t>
            </a:fld>
            <a:endParaRPr lang="en-US"/>
          </a:p>
        </p:txBody>
      </p:sp>
    </p:spTree>
    <p:extLst>
      <p:ext uri="{BB962C8B-B14F-4D97-AF65-F5344CB8AC3E}">
        <p14:creationId xmlns:p14="http://schemas.microsoft.com/office/powerpoint/2010/main" val="106346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96B2D8-4C2E-4DF8-A5D1-135843EACC37}"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44BE2-A03F-455F-AD6A-EB6DA81C476E}" type="slidenum">
              <a:rPr lang="en-US" smtClean="0"/>
              <a:t>‹#›</a:t>
            </a:fld>
            <a:endParaRPr lang="en-US"/>
          </a:p>
        </p:txBody>
      </p:sp>
    </p:spTree>
    <p:extLst>
      <p:ext uri="{BB962C8B-B14F-4D97-AF65-F5344CB8AC3E}">
        <p14:creationId xmlns:p14="http://schemas.microsoft.com/office/powerpoint/2010/main" val="3460457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96B2D8-4C2E-4DF8-A5D1-135843EACC37}" type="datetimeFigureOut">
              <a:rPr lang="en-US" smtClean="0"/>
              <a:t>4/29/2015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44BE2-A03F-455F-AD6A-EB6DA81C476E}" type="slidenum">
              <a:rPr lang="en-US" smtClean="0"/>
              <a:t>‹#›</a:t>
            </a:fld>
            <a:endParaRPr lang="en-US"/>
          </a:p>
        </p:txBody>
      </p:sp>
    </p:spTree>
    <p:extLst>
      <p:ext uri="{BB962C8B-B14F-4D97-AF65-F5344CB8AC3E}">
        <p14:creationId xmlns:p14="http://schemas.microsoft.com/office/powerpoint/2010/main" val="3806016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96B2D8-4C2E-4DF8-A5D1-135843EACC37}"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44BE2-A03F-455F-AD6A-EB6DA81C476E}" type="slidenum">
              <a:rPr lang="en-US" smtClean="0"/>
              <a:t>‹#›</a:t>
            </a:fld>
            <a:endParaRPr lang="en-US"/>
          </a:p>
        </p:txBody>
      </p:sp>
    </p:spTree>
    <p:extLst>
      <p:ext uri="{BB962C8B-B14F-4D97-AF65-F5344CB8AC3E}">
        <p14:creationId xmlns:p14="http://schemas.microsoft.com/office/powerpoint/2010/main" val="1197770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96B2D8-4C2E-4DF8-A5D1-135843EACC37}" type="datetimeFigureOut">
              <a:rPr lang="en-US" smtClean="0"/>
              <a:t>4/29/2015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F44BE2-A03F-455F-AD6A-EB6DA81C476E}" type="slidenum">
              <a:rPr lang="en-US" smtClean="0"/>
              <a:t>‹#›</a:t>
            </a:fld>
            <a:endParaRPr lang="en-US"/>
          </a:p>
        </p:txBody>
      </p:sp>
    </p:spTree>
    <p:extLst>
      <p:ext uri="{BB962C8B-B14F-4D97-AF65-F5344CB8AC3E}">
        <p14:creationId xmlns:p14="http://schemas.microsoft.com/office/powerpoint/2010/main" val="2845172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96B2D8-4C2E-4DF8-A5D1-135843EACC37}" type="datetimeFigureOut">
              <a:rPr lang="en-US" smtClean="0"/>
              <a:t>4/29/2015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F44BE2-A03F-455F-AD6A-EB6DA81C476E}" type="slidenum">
              <a:rPr lang="en-US" smtClean="0"/>
              <a:t>‹#›</a:t>
            </a:fld>
            <a:endParaRPr lang="en-US"/>
          </a:p>
        </p:txBody>
      </p:sp>
    </p:spTree>
    <p:extLst>
      <p:ext uri="{BB962C8B-B14F-4D97-AF65-F5344CB8AC3E}">
        <p14:creationId xmlns:p14="http://schemas.microsoft.com/office/powerpoint/2010/main" val="448740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96B2D8-4C2E-4DF8-A5D1-135843EACC37}" type="datetimeFigureOut">
              <a:rPr lang="en-US" smtClean="0"/>
              <a:t>4/29/2015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F44BE2-A03F-455F-AD6A-EB6DA81C476E}" type="slidenum">
              <a:rPr lang="en-US" smtClean="0"/>
              <a:t>‹#›</a:t>
            </a:fld>
            <a:endParaRPr lang="en-US"/>
          </a:p>
        </p:txBody>
      </p:sp>
    </p:spTree>
    <p:extLst>
      <p:ext uri="{BB962C8B-B14F-4D97-AF65-F5344CB8AC3E}">
        <p14:creationId xmlns:p14="http://schemas.microsoft.com/office/powerpoint/2010/main" val="2496966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96B2D8-4C2E-4DF8-A5D1-135843EACC37}"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44BE2-A03F-455F-AD6A-EB6DA81C476E}" type="slidenum">
              <a:rPr lang="en-US" smtClean="0"/>
              <a:t>‹#›</a:t>
            </a:fld>
            <a:endParaRPr lang="en-US"/>
          </a:p>
        </p:txBody>
      </p:sp>
    </p:spTree>
    <p:extLst>
      <p:ext uri="{BB962C8B-B14F-4D97-AF65-F5344CB8AC3E}">
        <p14:creationId xmlns:p14="http://schemas.microsoft.com/office/powerpoint/2010/main" val="2750112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96B2D8-4C2E-4DF8-A5D1-135843EACC37}" type="datetimeFigureOut">
              <a:rPr lang="en-US" smtClean="0"/>
              <a:t>4/29/2015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44BE2-A03F-455F-AD6A-EB6DA81C476E}" type="slidenum">
              <a:rPr lang="en-US" smtClean="0"/>
              <a:t>‹#›</a:t>
            </a:fld>
            <a:endParaRPr lang="en-US"/>
          </a:p>
        </p:txBody>
      </p:sp>
    </p:spTree>
    <p:extLst>
      <p:ext uri="{BB962C8B-B14F-4D97-AF65-F5344CB8AC3E}">
        <p14:creationId xmlns:p14="http://schemas.microsoft.com/office/powerpoint/2010/main" val="4257404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6B2D8-4C2E-4DF8-A5D1-135843EACC37}" type="datetimeFigureOut">
              <a:rPr lang="en-US" smtClean="0"/>
              <a:t>4/29/2015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44BE2-A03F-455F-AD6A-EB6DA81C476E}" type="slidenum">
              <a:rPr lang="en-US" smtClean="0"/>
              <a:t>‹#›</a:t>
            </a:fld>
            <a:endParaRPr lang="en-US"/>
          </a:p>
        </p:txBody>
      </p:sp>
    </p:spTree>
    <p:extLst>
      <p:ext uri="{BB962C8B-B14F-4D97-AF65-F5344CB8AC3E}">
        <p14:creationId xmlns:p14="http://schemas.microsoft.com/office/powerpoint/2010/main" val="2589108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76600"/>
            <a:ext cx="7772400" cy="2819400"/>
          </a:xfrm>
        </p:spPr>
        <p:txBody>
          <a:bodyPr>
            <a:normAutofit fontScale="90000"/>
          </a:bodyPr>
          <a:lstStyle/>
          <a:p>
            <a:r>
              <a:rPr lang="en-US" dirty="0" smtClean="0"/>
              <a:t/>
            </a:r>
            <a:br>
              <a:rPr lang="en-US" dirty="0" smtClean="0"/>
            </a:br>
            <a:r>
              <a:rPr lang="en-US" dirty="0" smtClean="0"/>
              <a:t>Bhagavad Gita</a:t>
            </a:r>
            <a:br>
              <a:rPr lang="en-US" dirty="0" smtClean="0"/>
            </a:br>
            <a:r>
              <a:rPr lang="en-US" dirty="0" smtClean="0"/>
              <a:t> Chapter-8 Summary</a:t>
            </a:r>
            <a:br>
              <a:rPr lang="en-US" dirty="0" smtClean="0"/>
            </a:br>
            <a:r>
              <a:rPr lang="en-US" dirty="0" smtClean="0"/>
              <a:t>Attaining the Supreme</a:t>
            </a:r>
            <a:br>
              <a:rPr lang="en-US" dirty="0" smtClean="0"/>
            </a:br>
            <a:r>
              <a:rPr lang="en-US" dirty="0" smtClean="0"/>
              <a:t>May 1</a:t>
            </a:r>
            <a:r>
              <a:rPr lang="en-US" baseline="30000" dirty="0" smtClean="0"/>
              <a:t>st</a:t>
            </a:r>
            <a:r>
              <a:rPr lang="en-US" dirty="0" smtClean="0"/>
              <a:t> 2015</a:t>
            </a:r>
            <a:endParaRPr lang="en-US" dirty="0"/>
          </a:p>
        </p:txBody>
      </p:sp>
      <p:sp>
        <p:nvSpPr>
          <p:cNvPr id="3" name="AutoShape 2" descr="Image result for bhagavad gita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www.bhagavad-gita.us/wp-content/uploads/2012/09/gita-1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42483"/>
            <a:ext cx="2743200" cy="3250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805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Serving the lord as a Yogi</a:t>
            </a:r>
            <a:br>
              <a:rPr lang="en-US" dirty="0" smtClean="0"/>
            </a:br>
            <a:r>
              <a:rPr lang="en-US" dirty="0" err="1" smtClean="0"/>
              <a:t>Yogamishra</a:t>
            </a:r>
            <a:r>
              <a:rPr lang="en-US" dirty="0" smtClean="0"/>
              <a:t> Bhakti</a:t>
            </a:r>
            <a:endParaRPr lang="en-US" dirty="0"/>
          </a:p>
        </p:txBody>
      </p:sp>
      <p:sp>
        <p:nvSpPr>
          <p:cNvPr id="3" name="Content Placeholder 2"/>
          <p:cNvSpPr>
            <a:spLocks noGrp="1"/>
          </p:cNvSpPr>
          <p:nvPr>
            <p:ph idx="1"/>
          </p:nvPr>
        </p:nvSpPr>
        <p:spPr>
          <a:xfrm>
            <a:off x="457200" y="1448345"/>
            <a:ext cx="8229600" cy="4525963"/>
          </a:xfrm>
        </p:spPr>
        <p:txBody>
          <a:bodyPr>
            <a:normAutofit fontScale="92500"/>
          </a:bodyPr>
          <a:lstStyle/>
          <a:p>
            <a:r>
              <a:rPr lang="en-US" dirty="0" smtClean="0"/>
              <a:t>Yogis should raise the life force between the eye-brows (</a:t>
            </a:r>
            <a:r>
              <a:rPr lang="en-US" dirty="0" err="1" smtClean="0"/>
              <a:t>ajna</a:t>
            </a:r>
            <a:r>
              <a:rPr lang="en-US" dirty="0" smtClean="0"/>
              <a:t>-chakra)- practice of sat-chakra-yoga</a:t>
            </a:r>
          </a:p>
          <a:p>
            <a:r>
              <a:rPr lang="en-US" dirty="0" smtClean="0"/>
              <a:t>Learned in the Vedas, uttering Om-</a:t>
            </a:r>
            <a:r>
              <a:rPr lang="en-US" dirty="0" err="1" smtClean="0"/>
              <a:t>kara</a:t>
            </a:r>
            <a:r>
              <a:rPr lang="en-US" dirty="0" smtClean="0"/>
              <a:t>, </a:t>
            </a:r>
            <a:r>
              <a:rPr lang="en-US" dirty="0" err="1" smtClean="0"/>
              <a:t>renunciates</a:t>
            </a:r>
            <a:r>
              <a:rPr lang="en-US" dirty="0" smtClean="0"/>
              <a:t>, practicing celibacy,  enter into Brahman – practices of </a:t>
            </a:r>
            <a:r>
              <a:rPr lang="en-US" dirty="0" err="1" smtClean="0"/>
              <a:t>impersonalists</a:t>
            </a:r>
            <a:endParaRPr lang="en-US" dirty="0" smtClean="0"/>
          </a:p>
          <a:p>
            <a:r>
              <a:rPr lang="en-US" dirty="0" smtClean="0"/>
              <a:t>Yogis detach from sensual engagements and think of the Supreme Personality of Godhead</a:t>
            </a:r>
          </a:p>
          <a:p>
            <a:r>
              <a:rPr lang="en-US" dirty="0" smtClean="0"/>
              <a:t>This will take them to the spiritual planets, if successfully done</a:t>
            </a:r>
          </a:p>
        </p:txBody>
      </p:sp>
    </p:spTree>
    <p:extLst>
      <p:ext uri="{BB962C8B-B14F-4D97-AF65-F5344CB8AC3E}">
        <p14:creationId xmlns:p14="http://schemas.microsoft.com/office/powerpoint/2010/main" val="2770965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62400"/>
            <a:ext cx="8229600" cy="2163763"/>
          </a:xfrm>
        </p:spPr>
        <p:txBody>
          <a:bodyPr>
            <a:normAutofit fontScale="92500" lnSpcReduction="10000"/>
          </a:bodyPr>
          <a:lstStyle/>
          <a:p>
            <a:pPr marL="0" indent="0" algn="ctr">
              <a:buNone/>
            </a:pPr>
            <a:endParaRPr lang="en-US" sz="4800" dirty="0" smtClean="0"/>
          </a:p>
          <a:p>
            <a:pPr marL="0" indent="0" algn="ctr">
              <a:buNone/>
            </a:pPr>
            <a:r>
              <a:rPr lang="en-US" sz="4300" dirty="0" smtClean="0"/>
              <a:t>8.14 </a:t>
            </a:r>
            <a:r>
              <a:rPr lang="en-US" sz="4300" dirty="0"/>
              <a:t>to </a:t>
            </a:r>
            <a:r>
              <a:rPr lang="en-US" sz="4300" dirty="0" smtClean="0"/>
              <a:t>8.16</a:t>
            </a:r>
            <a:endParaRPr lang="en-US" sz="4300" dirty="0"/>
          </a:p>
          <a:p>
            <a:pPr marL="0" indent="0" algn="ctr">
              <a:buNone/>
            </a:pPr>
            <a:r>
              <a:rPr lang="en-US" sz="4300" dirty="0" smtClean="0"/>
              <a:t>Pure Devotional Service</a:t>
            </a:r>
            <a:endParaRPr lang="en-US" sz="4300" dirty="0"/>
          </a:p>
          <a:p>
            <a:endParaRPr lang="en-US" sz="6000" dirty="0"/>
          </a:p>
        </p:txBody>
      </p:sp>
      <p:pic>
        <p:nvPicPr>
          <p:cNvPr id="5124" name="Picture 4" descr="http://www.hdwallpaperspics.com/wp-content/uploads/2012/12/Free-Radha-Krishna-Wallpap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52400"/>
            <a:ext cx="3168136" cy="3994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265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Bhakti Yogis</a:t>
            </a:r>
            <a:br>
              <a:rPr lang="en-US" dirty="0" smtClean="0"/>
            </a:br>
            <a:r>
              <a:rPr lang="en-US" dirty="0" smtClean="0"/>
              <a:t>Practitioners of Krishna Consciousness</a:t>
            </a:r>
            <a:endParaRPr lang="en-US" dirty="0"/>
          </a:p>
        </p:txBody>
      </p:sp>
      <p:sp>
        <p:nvSpPr>
          <p:cNvPr id="3" name="Content Placeholder 2"/>
          <p:cNvSpPr>
            <a:spLocks noGrp="1"/>
          </p:cNvSpPr>
          <p:nvPr>
            <p:ph idx="1"/>
          </p:nvPr>
        </p:nvSpPr>
        <p:spPr/>
        <p:txBody>
          <a:bodyPr>
            <a:normAutofit fontScale="85000" lnSpcReduction="20000"/>
          </a:bodyPr>
          <a:lstStyle/>
          <a:p>
            <a:r>
              <a:rPr lang="en-US" dirty="0"/>
              <a:t>Bhakti yogis (practitioners of KC) do not need to practice such yoga</a:t>
            </a:r>
          </a:p>
          <a:p>
            <a:pPr lvl="1"/>
            <a:r>
              <a:rPr lang="en-US" dirty="0"/>
              <a:t>They practice unalloyed devotion, remembering and </a:t>
            </a:r>
            <a:r>
              <a:rPr lang="en-US" dirty="0" smtClean="0"/>
              <a:t>serving </a:t>
            </a:r>
            <a:r>
              <a:rPr lang="en-US" dirty="0"/>
              <a:t>the lord </a:t>
            </a:r>
          </a:p>
          <a:p>
            <a:pPr lvl="1"/>
            <a:r>
              <a:rPr lang="en-US" dirty="0" smtClean="0"/>
              <a:t>Chant </a:t>
            </a:r>
            <a:r>
              <a:rPr lang="en-US" dirty="0"/>
              <a:t>the holy </a:t>
            </a:r>
            <a:r>
              <a:rPr lang="en-US" dirty="0" smtClean="0"/>
              <a:t>name of the Lord </a:t>
            </a:r>
            <a:endParaRPr lang="en-US" dirty="0"/>
          </a:p>
          <a:p>
            <a:pPr lvl="1"/>
            <a:r>
              <a:rPr lang="en-US" dirty="0" smtClean="0"/>
              <a:t>Bhakti Yogis </a:t>
            </a:r>
            <a:r>
              <a:rPr lang="en-US" dirty="0"/>
              <a:t>in devotion never return to this temporary world</a:t>
            </a:r>
          </a:p>
          <a:p>
            <a:pPr marL="514350" indent="-457200"/>
            <a:r>
              <a:rPr lang="en-US" dirty="0"/>
              <a:t>Only he who attains the abode of Supreme Personality of Godhead does not return. All the planets (highest to lowest) in the material world are places of misery where the cycle of birth and death occurs.</a:t>
            </a:r>
          </a:p>
          <a:p>
            <a:endParaRPr lang="en-US" dirty="0"/>
          </a:p>
        </p:txBody>
      </p:sp>
    </p:spTree>
    <p:extLst>
      <p:ext uri="{BB962C8B-B14F-4D97-AF65-F5344CB8AC3E}">
        <p14:creationId xmlns:p14="http://schemas.microsoft.com/office/powerpoint/2010/main" val="3127191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Five Primary </a:t>
            </a:r>
            <a:r>
              <a:rPr lang="en-US" dirty="0" smtClean="0"/>
              <a:t>Ways</a:t>
            </a:r>
            <a:r>
              <a:rPr lang="en-US" dirty="0" smtClean="0"/>
              <a:t/>
            </a:r>
            <a:br>
              <a:rPr lang="en-US" dirty="0" smtClean="0"/>
            </a:br>
            <a:r>
              <a:rPr lang="en-US" dirty="0" smtClean="0"/>
              <a:t>Engaging in Devotional Services…</a:t>
            </a:r>
            <a:endParaRPr lang="en-US" dirty="0"/>
          </a:p>
        </p:txBody>
      </p:sp>
      <p:sp>
        <p:nvSpPr>
          <p:cNvPr id="3" name="Content Placeholder 2"/>
          <p:cNvSpPr>
            <a:spLocks noGrp="1"/>
          </p:cNvSpPr>
          <p:nvPr>
            <p:ph idx="1"/>
          </p:nvPr>
        </p:nvSpPr>
        <p:spPr/>
        <p:txBody>
          <a:bodyPr>
            <a:normAutofit/>
          </a:bodyPr>
          <a:lstStyle/>
          <a:p>
            <a:pPr marL="0" lvl="1" indent="0">
              <a:buNone/>
            </a:pPr>
            <a:r>
              <a:rPr lang="en-US" sz="3200" dirty="0"/>
              <a:t>Practice Bhakti yoga as </a:t>
            </a:r>
            <a:r>
              <a:rPr lang="en-US" sz="3200" dirty="0" smtClean="0"/>
              <a:t>a….</a:t>
            </a:r>
          </a:p>
          <a:p>
            <a:r>
              <a:rPr lang="en-US" dirty="0" smtClean="0"/>
              <a:t>Santa Bhakta: Neutral </a:t>
            </a:r>
          </a:p>
          <a:p>
            <a:r>
              <a:rPr lang="en-US" dirty="0" err="1" smtClean="0"/>
              <a:t>Dasya</a:t>
            </a:r>
            <a:r>
              <a:rPr lang="en-US" dirty="0" smtClean="0"/>
              <a:t> Bhakta : Servitor</a:t>
            </a:r>
          </a:p>
          <a:p>
            <a:r>
              <a:rPr lang="en-US" dirty="0" err="1" smtClean="0"/>
              <a:t>Sakhya</a:t>
            </a:r>
            <a:r>
              <a:rPr lang="en-US" dirty="0" smtClean="0"/>
              <a:t> Bhakta: Friendship</a:t>
            </a:r>
          </a:p>
          <a:p>
            <a:r>
              <a:rPr lang="en-US" dirty="0" err="1" smtClean="0"/>
              <a:t>Vathsalya</a:t>
            </a:r>
            <a:r>
              <a:rPr lang="en-US" dirty="0" smtClean="0"/>
              <a:t> Bhakta: Parental Love</a:t>
            </a:r>
          </a:p>
          <a:p>
            <a:r>
              <a:rPr lang="en-US" dirty="0" err="1" smtClean="0"/>
              <a:t>Madhurya</a:t>
            </a:r>
            <a:r>
              <a:rPr lang="en-US" dirty="0" smtClean="0"/>
              <a:t> Bhakta: Conjugal Love</a:t>
            </a:r>
            <a:endParaRPr lang="en-US" dirty="0"/>
          </a:p>
        </p:txBody>
      </p:sp>
    </p:spTree>
    <p:extLst>
      <p:ext uri="{BB962C8B-B14F-4D97-AF65-F5344CB8AC3E}">
        <p14:creationId xmlns:p14="http://schemas.microsoft.com/office/powerpoint/2010/main" val="1711745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76600"/>
            <a:ext cx="8229600" cy="2849563"/>
          </a:xfrm>
        </p:spPr>
        <p:txBody>
          <a:bodyPr>
            <a:normAutofit lnSpcReduction="10000"/>
          </a:bodyPr>
          <a:lstStyle/>
          <a:p>
            <a:pPr marL="0" indent="0" algn="ctr">
              <a:buNone/>
            </a:pPr>
            <a:endParaRPr lang="en-US" sz="4000" dirty="0" smtClean="0"/>
          </a:p>
          <a:p>
            <a:pPr marL="0" indent="0" algn="ctr">
              <a:buNone/>
            </a:pPr>
            <a:r>
              <a:rPr lang="en-US" sz="4000" dirty="0" smtClean="0"/>
              <a:t>8.17 to 8.22</a:t>
            </a:r>
          </a:p>
          <a:p>
            <a:pPr marL="0" indent="0" algn="ctr">
              <a:buNone/>
            </a:pPr>
            <a:r>
              <a:rPr lang="en-US" sz="4000" dirty="0" smtClean="0"/>
              <a:t>Comparing the Material and </a:t>
            </a:r>
          </a:p>
          <a:p>
            <a:pPr marL="0" indent="0" algn="ctr">
              <a:buNone/>
            </a:pPr>
            <a:r>
              <a:rPr lang="en-US" sz="4000" dirty="0" smtClean="0"/>
              <a:t>Spiritual World</a:t>
            </a:r>
            <a:endParaRPr lang="en-US" sz="4000" dirty="0"/>
          </a:p>
        </p:txBody>
      </p:sp>
      <p:pic>
        <p:nvPicPr>
          <p:cNvPr id="6146" name="Picture 2" descr="http://www.backtohome.com/images/Krishna/krishna-in-golo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
            <a:ext cx="301752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605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Cyclic Creation and Annihilation </a:t>
            </a:r>
            <a:endParaRPr lang="en-US" dirty="0"/>
          </a:p>
        </p:txBody>
      </p:sp>
      <p:sp>
        <p:nvSpPr>
          <p:cNvPr id="3" name="Content Placeholder 2"/>
          <p:cNvSpPr>
            <a:spLocks noGrp="1"/>
          </p:cNvSpPr>
          <p:nvPr>
            <p:ph idx="1"/>
          </p:nvPr>
        </p:nvSpPr>
        <p:spPr/>
        <p:txBody>
          <a:bodyPr/>
          <a:lstStyle/>
          <a:p>
            <a:r>
              <a:rPr lang="en-US" dirty="0" smtClean="0"/>
              <a:t>All Material entities get manifested at the beginning of Brahma’s day (a </a:t>
            </a:r>
            <a:r>
              <a:rPr lang="en-US" dirty="0" err="1" smtClean="0"/>
              <a:t>kalpa</a:t>
            </a:r>
            <a:r>
              <a:rPr lang="en-US" dirty="0" smtClean="0"/>
              <a:t>)</a:t>
            </a:r>
          </a:p>
          <a:p>
            <a:pPr lvl="1"/>
            <a:r>
              <a:rPr lang="en-US" dirty="0" smtClean="0"/>
              <a:t>1000 cycles of 4 </a:t>
            </a:r>
            <a:r>
              <a:rPr lang="en-US" dirty="0" err="1" smtClean="0"/>
              <a:t>yugas</a:t>
            </a:r>
            <a:r>
              <a:rPr lang="en-US" dirty="0" smtClean="0"/>
              <a:t> (Satya, </a:t>
            </a:r>
            <a:r>
              <a:rPr lang="en-US" dirty="0" err="1" smtClean="0"/>
              <a:t>Treta</a:t>
            </a:r>
            <a:r>
              <a:rPr lang="en-US" dirty="0" smtClean="0"/>
              <a:t>, </a:t>
            </a:r>
            <a:r>
              <a:rPr lang="en-US" dirty="0" err="1" smtClean="0"/>
              <a:t>Dwapara</a:t>
            </a:r>
            <a:r>
              <a:rPr lang="en-US" dirty="0" smtClean="0"/>
              <a:t>, Kali)</a:t>
            </a:r>
          </a:p>
          <a:p>
            <a:pPr marL="0" indent="0">
              <a:buNone/>
            </a:pPr>
            <a:endParaRPr lang="en-US" dirty="0" smtClean="0"/>
          </a:p>
          <a:p>
            <a:r>
              <a:rPr lang="en-US" dirty="0" smtClean="0"/>
              <a:t>At the night all are merged into </a:t>
            </a:r>
            <a:r>
              <a:rPr lang="en-US" dirty="0" err="1" smtClean="0"/>
              <a:t>unmanifest</a:t>
            </a:r>
            <a:r>
              <a:rPr lang="en-US" dirty="0" smtClean="0"/>
              <a:t> state again </a:t>
            </a:r>
            <a:endParaRPr lang="en-US" dirty="0"/>
          </a:p>
        </p:txBody>
      </p:sp>
    </p:spTree>
    <p:extLst>
      <p:ext uri="{BB962C8B-B14F-4D97-AF65-F5344CB8AC3E}">
        <p14:creationId xmlns:p14="http://schemas.microsoft.com/office/powerpoint/2010/main" val="3410231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Abode beyond Manifest and </a:t>
            </a:r>
            <a:r>
              <a:rPr lang="en-US" dirty="0" err="1" smtClean="0"/>
              <a:t>Unmanifest</a:t>
            </a: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t>The supreme abode of the Lord neither gets manifest nor annihilated</a:t>
            </a:r>
          </a:p>
          <a:p>
            <a:r>
              <a:rPr lang="en-US" dirty="0" smtClean="0"/>
              <a:t>This is the supreme destination</a:t>
            </a:r>
          </a:p>
          <a:p>
            <a:r>
              <a:rPr lang="en-US" dirty="0" smtClean="0"/>
              <a:t>Having attained this one never returns </a:t>
            </a:r>
          </a:p>
          <a:p>
            <a:r>
              <a:rPr lang="en-US" dirty="0" smtClean="0"/>
              <a:t>One can reach there by unalloyed devotion</a:t>
            </a:r>
          </a:p>
          <a:p>
            <a:r>
              <a:rPr lang="en-US" dirty="0" smtClean="0"/>
              <a:t>Although he is in his abode he is all pervading and everything is situated within him</a:t>
            </a:r>
            <a:endParaRPr lang="en-US" dirty="0"/>
          </a:p>
        </p:txBody>
      </p:sp>
    </p:spTree>
    <p:extLst>
      <p:ext uri="{BB962C8B-B14F-4D97-AF65-F5344CB8AC3E}">
        <p14:creationId xmlns:p14="http://schemas.microsoft.com/office/powerpoint/2010/main" val="3194106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276600"/>
            <a:ext cx="8229600" cy="3001963"/>
          </a:xfrm>
        </p:spPr>
        <p:txBody>
          <a:bodyPr>
            <a:normAutofit/>
          </a:bodyPr>
          <a:lstStyle/>
          <a:p>
            <a:pPr marL="0" indent="0" algn="ctr">
              <a:buNone/>
            </a:pPr>
            <a:endParaRPr lang="en-US" dirty="0" smtClean="0"/>
          </a:p>
          <a:p>
            <a:pPr marL="0" indent="0" algn="ctr">
              <a:buNone/>
            </a:pPr>
            <a:r>
              <a:rPr lang="en-US" sz="4000" dirty="0" smtClean="0"/>
              <a:t>8.23 to 8.28</a:t>
            </a:r>
          </a:p>
          <a:p>
            <a:pPr marL="0" indent="0" algn="ctr">
              <a:buNone/>
            </a:pPr>
            <a:r>
              <a:rPr lang="en-US" sz="4000" dirty="0" smtClean="0"/>
              <a:t>Supremacy of Devotional Service</a:t>
            </a:r>
          </a:p>
          <a:p>
            <a:pPr marL="0" indent="0">
              <a:buNone/>
            </a:pPr>
            <a:endParaRPr lang="en-US" sz="6000" dirty="0"/>
          </a:p>
        </p:txBody>
      </p:sp>
      <p:pic>
        <p:nvPicPr>
          <p:cNvPr id="7170" name="Picture 2" descr="http://entertainbaba.com/wp-content/uploads/2015/03/Radha-Krishna-Iskcon-HD-Photos-Wallpaper-Gallery-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228600"/>
            <a:ext cx="42672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698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Passing away of a Yogi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yogi who passes away in the day, on an auspicious moment during the fortnight of waxing moon or during the six months when the sun travel in the north attains Brahman</a:t>
            </a:r>
          </a:p>
          <a:p>
            <a:pPr marL="0" indent="0">
              <a:buNone/>
            </a:pPr>
            <a:endParaRPr lang="en-US" dirty="0" smtClean="0"/>
          </a:p>
          <a:p>
            <a:r>
              <a:rPr lang="en-US" dirty="0" smtClean="0"/>
              <a:t>A yogi who passes away from this world during the night , the fortnight of the waning moon or six months when the sun travels in the south reaches the moon planet but again comes back to the material world</a:t>
            </a:r>
            <a:br>
              <a:rPr lang="en-US" dirty="0" smtClean="0"/>
            </a:br>
            <a:endParaRPr lang="en-US" dirty="0" smtClean="0"/>
          </a:p>
          <a:p>
            <a:r>
              <a:rPr lang="en-US" dirty="0" smtClean="0"/>
              <a:t>The </a:t>
            </a:r>
            <a:r>
              <a:rPr lang="en-US" dirty="0" smtClean="0"/>
              <a:t>Krishna Conscious devotee can pass away at any time, anywhere, however</a:t>
            </a:r>
            <a:endParaRPr lang="en-US" dirty="0"/>
          </a:p>
        </p:txBody>
      </p:sp>
    </p:spTree>
    <p:extLst>
      <p:ext uri="{BB962C8B-B14F-4D97-AF65-F5344CB8AC3E}">
        <p14:creationId xmlns:p14="http://schemas.microsoft.com/office/powerpoint/2010/main" val="3311791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of a Devotee  </a:t>
            </a:r>
            <a:endParaRPr lang="en-US" dirty="0"/>
          </a:p>
        </p:txBody>
      </p:sp>
      <p:sp>
        <p:nvSpPr>
          <p:cNvPr id="3" name="Content Placeholder 2"/>
          <p:cNvSpPr>
            <a:spLocks noGrp="1"/>
          </p:cNvSpPr>
          <p:nvPr>
            <p:ph idx="1"/>
          </p:nvPr>
        </p:nvSpPr>
        <p:spPr/>
        <p:txBody>
          <a:bodyPr/>
          <a:lstStyle/>
          <a:p>
            <a:r>
              <a:rPr lang="en-US" dirty="0" smtClean="0"/>
              <a:t>He knows these two paths</a:t>
            </a:r>
          </a:p>
          <a:p>
            <a:r>
              <a:rPr lang="en-US" dirty="0" smtClean="0"/>
              <a:t>Never gets bewildered</a:t>
            </a:r>
          </a:p>
          <a:p>
            <a:r>
              <a:rPr lang="en-US" dirty="0" smtClean="0"/>
              <a:t>Always fixed in devotion </a:t>
            </a:r>
          </a:p>
          <a:p>
            <a:r>
              <a:rPr lang="en-US" dirty="0" smtClean="0"/>
              <a:t>He is not bereft of the results derived from studying the Vedas, performing sacrifices, undergoing austerities, giving charity or pursuing philosophical and fruitive activities. </a:t>
            </a:r>
            <a:endParaRPr lang="en-US" dirty="0"/>
          </a:p>
        </p:txBody>
      </p:sp>
    </p:spTree>
    <p:extLst>
      <p:ext uri="{BB962C8B-B14F-4D97-AF65-F5344CB8AC3E}">
        <p14:creationId xmlns:p14="http://schemas.microsoft.com/office/powerpoint/2010/main" val="1016728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685800"/>
          </a:xfrm>
        </p:spPr>
        <p:txBody>
          <a:bodyPr>
            <a:normAutofit/>
          </a:bodyPr>
          <a:lstStyle/>
          <a:p>
            <a:r>
              <a:rPr lang="en-US" sz="3600" dirty="0" smtClean="0"/>
              <a:t>Sections and Verses </a:t>
            </a: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76453093"/>
              </p:ext>
            </p:extLst>
          </p:nvPr>
        </p:nvGraphicFramePr>
        <p:xfrm>
          <a:off x="381000" y="762000"/>
          <a:ext cx="8229600" cy="5951221"/>
        </p:xfrm>
        <a:graphic>
          <a:graphicData uri="http://schemas.openxmlformats.org/drawingml/2006/table">
            <a:tbl>
              <a:tblPr firstRow="1" bandRow="1">
                <a:tableStyleId>{5940675A-B579-460E-94D1-54222C63F5DA}</a:tableStyleId>
              </a:tblPr>
              <a:tblGrid>
                <a:gridCol w="2743200"/>
                <a:gridCol w="5486400"/>
              </a:tblGrid>
              <a:tr h="1141716">
                <a:tc>
                  <a:txBody>
                    <a:bodyPr/>
                    <a:lstStyle/>
                    <a:p>
                      <a:r>
                        <a:rPr lang="en-US" sz="3200" dirty="0" smtClean="0"/>
                        <a:t>8.1</a:t>
                      </a:r>
                      <a:r>
                        <a:rPr lang="en-US" sz="3200" baseline="0" dirty="0" smtClean="0"/>
                        <a:t> to 8.4</a:t>
                      </a:r>
                      <a:endParaRPr lang="en-US" sz="3200" dirty="0"/>
                    </a:p>
                  </a:txBody>
                  <a:tcPr/>
                </a:tc>
                <a:tc>
                  <a:txBody>
                    <a:bodyPr/>
                    <a:lstStyle/>
                    <a:p>
                      <a:r>
                        <a:rPr lang="en-US" sz="3200" dirty="0" err="1" smtClean="0"/>
                        <a:t>Arjuna</a:t>
                      </a:r>
                      <a:r>
                        <a:rPr lang="en-US" sz="3200" baseline="0" dirty="0" smtClean="0"/>
                        <a:t> asking Questions and Krishna Answering</a:t>
                      </a:r>
                      <a:endParaRPr lang="en-US" sz="3200" dirty="0"/>
                    </a:p>
                  </a:txBody>
                  <a:tcPr/>
                </a:tc>
              </a:tr>
              <a:tr h="619789">
                <a:tc>
                  <a:txBody>
                    <a:bodyPr/>
                    <a:lstStyle/>
                    <a:p>
                      <a:r>
                        <a:rPr lang="en-US" sz="3200" dirty="0" smtClean="0"/>
                        <a:t>8.5to 8.8</a:t>
                      </a:r>
                      <a:endParaRPr lang="en-US" sz="3200" dirty="0"/>
                    </a:p>
                  </a:txBody>
                  <a:tcPr/>
                </a:tc>
                <a:tc>
                  <a:txBody>
                    <a:bodyPr/>
                    <a:lstStyle/>
                    <a:p>
                      <a:r>
                        <a:rPr lang="en-US" sz="3200" dirty="0" smtClean="0"/>
                        <a:t>Going back to Godhead</a:t>
                      </a:r>
                      <a:r>
                        <a:rPr lang="en-US" sz="3200" baseline="0" dirty="0" smtClean="0"/>
                        <a:t> </a:t>
                      </a:r>
                      <a:r>
                        <a:rPr lang="en-US" sz="3200" dirty="0" smtClean="0"/>
                        <a:t>Remembering Krishna</a:t>
                      </a:r>
                      <a:endParaRPr lang="en-US" sz="3200" dirty="0"/>
                    </a:p>
                  </a:txBody>
                  <a:tcPr/>
                </a:tc>
              </a:tr>
              <a:tr h="839484">
                <a:tc>
                  <a:txBody>
                    <a:bodyPr/>
                    <a:lstStyle/>
                    <a:p>
                      <a:r>
                        <a:rPr lang="en-US" sz="3200" dirty="0" smtClean="0"/>
                        <a:t>8.9 to 8.13</a:t>
                      </a:r>
                      <a:endParaRPr lang="en-US" sz="3200" dirty="0"/>
                    </a:p>
                  </a:txBody>
                  <a:tcPr/>
                </a:tc>
                <a:tc>
                  <a:txBody>
                    <a:bodyPr/>
                    <a:lstStyle/>
                    <a:p>
                      <a:r>
                        <a:rPr lang="en-US" sz="3200" baseline="0" dirty="0" smtClean="0"/>
                        <a:t>Remembering Krishna</a:t>
                      </a:r>
                      <a:endParaRPr lang="en-US" sz="3200" dirty="0"/>
                    </a:p>
                  </a:txBody>
                  <a:tcPr/>
                </a:tc>
              </a:tr>
              <a:tr h="619789">
                <a:tc>
                  <a:txBody>
                    <a:bodyPr/>
                    <a:lstStyle/>
                    <a:p>
                      <a:r>
                        <a:rPr lang="en-US" sz="3200" dirty="0" smtClean="0"/>
                        <a:t>8.14 to 8.16</a:t>
                      </a:r>
                      <a:endParaRPr lang="en-US" sz="3200" dirty="0"/>
                    </a:p>
                  </a:txBody>
                  <a:tcPr/>
                </a:tc>
                <a:tc>
                  <a:txBody>
                    <a:bodyPr/>
                    <a:lstStyle/>
                    <a:p>
                      <a:r>
                        <a:rPr lang="en-US" sz="3200" dirty="0" smtClean="0"/>
                        <a:t>Pure Devotional</a:t>
                      </a:r>
                      <a:r>
                        <a:rPr lang="en-US" sz="3200" baseline="0" dirty="0" smtClean="0"/>
                        <a:t> Service</a:t>
                      </a:r>
                      <a:endParaRPr lang="en-US" sz="3200" dirty="0"/>
                    </a:p>
                  </a:txBody>
                  <a:tcPr/>
                </a:tc>
              </a:tr>
              <a:tr h="1141716">
                <a:tc>
                  <a:txBody>
                    <a:bodyPr/>
                    <a:lstStyle/>
                    <a:p>
                      <a:r>
                        <a:rPr lang="en-US" sz="3200" dirty="0" smtClean="0"/>
                        <a:t>8.17 to 8.22</a:t>
                      </a:r>
                      <a:endParaRPr lang="en-US" sz="3200" dirty="0"/>
                    </a:p>
                  </a:txBody>
                  <a:tcPr/>
                </a:tc>
                <a:tc>
                  <a:txBody>
                    <a:bodyPr/>
                    <a:lstStyle/>
                    <a:p>
                      <a:r>
                        <a:rPr lang="en-US" sz="3200" dirty="0" smtClean="0"/>
                        <a:t>Comparing the material and spiritual worlds</a:t>
                      </a:r>
                      <a:endParaRPr lang="en-US" sz="3200" dirty="0"/>
                    </a:p>
                  </a:txBody>
                  <a:tcPr/>
                </a:tc>
              </a:tr>
              <a:tr h="1141716">
                <a:tc>
                  <a:txBody>
                    <a:bodyPr/>
                    <a:lstStyle/>
                    <a:p>
                      <a:r>
                        <a:rPr lang="en-US" sz="3200" dirty="0" smtClean="0"/>
                        <a:t>8.23 to 8.28</a:t>
                      </a:r>
                      <a:endParaRPr lang="en-US" sz="3200" dirty="0"/>
                    </a:p>
                  </a:txBody>
                  <a:tcPr/>
                </a:tc>
                <a:tc>
                  <a:txBody>
                    <a:bodyPr/>
                    <a:lstStyle/>
                    <a:p>
                      <a:r>
                        <a:rPr lang="en-US" sz="3200" dirty="0" smtClean="0"/>
                        <a:t>The supremacy of devotional</a:t>
                      </a:r>
                      <a:r>
                        <a:rPr lang="en-US" sz="3200" baseline="0" dirty="0" smtClean="0"/>
                        <a:t> service</a:t>
                      </a:r>
                      <a:r>
                        <a:rPr lang="en-US" sz="3200" dirty="0" smtClean="0"/>
                        <a:t> </a:t>
                      </a:r>
                      <a:endParaRPr lang="en-US" sz="3200" dirty="0"/>
                    </a:p>
                  </a:txBody>
                  <a:tcPr/>
                </a:tc>
              </a:tr>
            </a:tbl>
          </a:graphicData>
        </a:graphic>
      </p:graphicFrame>
    </p:spTree>
    <p:extLst>
      <p:ext uri="{BB962C8B-B14F-4D97-AF65-F5344CB8AC3E}">
        <p14:creationId xmlns:p14="http://schemas.microsoft.com/office/powerpoint/2010/main" val="667539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Bhakti</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err="1" smtClean="0"/>
              <a:t>Prema</a:t>
            </a:r>
            <a:endParaRPr lang="en-US" dirty="0" smtClean="0"/>
          </a:p>
          <a:p>
            <a:r>
              <a:rPr lang="en-US" dirty="0" err="1" smtClean="0"/>
              <a:t>Bhava</a:t>
            </a:r>
            <a:endParaRPr lang="en-US" dirty="0" smtClean="0"/>
          </a:p>
          <a:p>
            <a:r>
              <a:rPr lang="en-US" dirty="0" err="1" smtClean="0"/>
              <a:t>Asakti</a:t>
            </a:r>
            <a:endParaRPr lang="en-US" dirty="0" smtClean="0"/>
          </a:p>
          <a:p>
            <a:r>
              <a:rPr lang="en-US" dirty="0" err="1" smtClean="0"/>
              <a:t>Ruchi</a:t>
            </a:r>
            <a:endParaRPr lang="en-US" dirty="0" smtClean="0"/>
          </a:p>
          <a:p>
            <a:r>
              <a:rPr lang="en-US" dirty="0" err="1" smtClean="0"/>
              <a:t>Nista</a:t>
            </a:r>
            <a:endParaRPr lang="en-US" dirty="0" smtClean="0"/>
          </a:p>
          <a:p>
            <a:r>
              <a:rPr lang="en-US" dirty="0" err="1" smtClean="0"/>
              <a:t>Anartha</a:t>
            </a:r>
            <a:r>
              <a:rPr lang="en-US" dirty="0" smtClean="0"/>
              <a:t> </a:t>
            </a:r>
            <a:r>
              <a:rPr lang="en-US" dirty="0" err="1" smtClean="0"/>
              <a:t>Nivriti</a:t>
            </a:r>
            <a:endParaRPr lang="en-US" dirty="0" smtClean="0"/>
          </a:p>
          <a:p>
            <a:r>
              <a:rPr lang="en-US" dirty="0" err="1" smtClean="0"/>
              <a:t>Bajana</a:t>
            </a:r>
            <a:r>
              <a:rPr lang="en-US" dirty="0" smtClean="0"/>
              <a:t> </a:t>
            </a:r>
            <a:r>
              <a:rPr lang="en-US" dirty="0" err="1" smtClean="0"/>
              <a:t>Kriya</a:t>
            </a:r>
            <a:endParaRPr lang="en-US" dirty="0" smtClean="0"/>
          </a:p>
          <a:p>
            <a:r>
              <a:rPr lang="en-US" dirty="0" smtClean="0"/>
              <a:t>Sadhu </a:t>
            </a:r>
            <a:r>
              <a:rPr lang="en-US" dirty="0" err="1" smtClean="0"/>
              <a:t>sanga</a:t>
            </a:r>
            <a:endParaRPr lang="en-US" dirty="0" smtClean="0"/>
          </a:p>
          <a:p>
            <a:r>
              <a:rPr lang="en-US" dirty="0" err="1" smtClean="0"/>
              <a:t>Sraddha</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752600"/>
            <a:ext cx="3818346" cy="4169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6035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93510"/>
            <a:ext cx="8229600" cy="2732653"/>
          </a:xfrm>
        </p:spPr>
        <p:txBody>
          <a:bodyPr>
            <a:normAutofit fontScale="47500" lnSpcReduction="20000"/>
          </a:bodyPr>
          <a:lstStyle/>
          <a:p>
            <a:pPr marL="0" indent="0" algn="ctr">
              <a:buNone/>
            </a:pPr>
            <a:endParaRPr lang="en-US" dirty="0" smtClean="0"/>
          </a:p>
          <a:p>
            <a:pPr marL="0" indent="0" algn="ctr">
              <a:buNone/>
            </a:pPr>
            <a:r>
              <a:rPr lang="en-US" sz="8400" dirty="0" smtClean="0"/>
              <a:t>8.1 to 8.4</a:t>
            </a:r>
          </a:p>
          <a:p>
            <a:pPr marL="0" indent="0" algn="ctr">
              <a:buNone/>
            </a:pPr>
            <a:r>
              <a:rPr lang="en-US" sz="8400" dirty="0" err="1" smtClean="0"/>
              <a:t>Arjuna</a:t>
            </a:r>
            <a:r>
              <a:rPr lang="en-US" sz="8400" dirty="0" smtClean="0"/>
              <a:t> Asking Questions</a:t>
            </a:r>
          </a:p>
          <a:p>
            <a:pPr marL="0" indent="0" algn="ctr">
              <a:buNone/>
            </a:pPr>
            <a:r>
              <a:rPr lang="en-US" sz="8400" dirty="0" smtClean="0"/>
              <a:t>&amp;</a:t>
            </a:r>
          </a:p>
          <a:p>
            <a:pPr marL="0" indent="0" algn="ctr">
              <a:buNone/>
            </a:pPr>
            <a:r>
              <a:rPr lang="en-US" sz="8400" dirty="0" smtClean="0"/>
              <a:t>Krishna Answering</a:t>
            </a:r>
            <a:r>
              <a:rPr lang="en-US" sz="4800" dirty="0" smtClean="0"/>
              <a:t> </a:t>
            </a:r>
            <a:endParaRPr lang="en-US" sz="4800" dirty="0"/>
          </a:p>
        </p:txBody>
      </p:sp>
      <p:pic>
        <p:nvPicPr>
          <p:cNvPr id="2050" name="Picture 2" descr="http://adhyatmavidya.com/wp-content/uploads/2014/09/Bhagavad-Gi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16910"/>
            <a:ext cx="2855087"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499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Arjuna</a:t>
            </a:r>
            <a:r>
              <a:rPr lang="en-US" dirty="0" smtClean="0"/>
              <a:t> Asks Eight Questions</a:t>
            </a:r>
            <a:endParaRPr lang="en-US" dirty="0"/>
          </a:p>
        </p:txBody>
      </p:sp>
      <p:sp>
        <p:nvSpPr>
          <p:cNvPr id="3" name="Content Placeholder 2"/>
          <p:cNvSpPr>
            <a:spLocks noGrp="1"/>
          </p:cNvSpPr>
          <p:nvPr>
            <p:ph idx="1"/>
          </p:nvPr>
        </p:nvSpPr>
        <p:spPr>
          <a:xfrm>
            <a:off x="457200" y="1219200"/>
            <a:ext cx="8229600" cy="4906963"/>
          </a:xfrm>
        </p:spPr>
        <p:txBody>
          <a:bodyPr>
            <a:normAutofit fontScale="85000" lnSpcReduction="20000"/>
          </a:bodyPr>
          <a:lstStyle/>
          <a:p>
            <a:r>
              <a:rPr lang="en-US" dirty="0" smtClean="0"/>
              <a:t>Addresses Krishna as </a:t>
            </a:r>
            <a:r>
              <a:rPr lang="en-US" dirty="0" err="1" smtClean="0"/>
              <a:t>Puroshottama</a:t>
            </a:r>
            <a:r>
              <a:rPr lang="en-US" dirty="0" smtClean="0"/>
              <a:t> (Supreme Person) and as </a:t>
            </a:r>
            <a:r>
              <a:rPr lang="en-US" dirty="0" err="1" smtClean="0"/>
              <a:t>Madhusudana</a:t>
            </a:r>
            <a:r>
              <a:rPr lang="en-US" dirty="0" smtClean="0"/>
              <a:t> (slayer of demons – in this case the demons of doubt he has)</a:t>
            </a:r>
          </a:p>
          <a:p>
            <a:pPr marL="514350" indent="-514350">
              <a:buFont typeface="+mj-lt"/>
              <a:buAutoNum type="arabicPeriod"/>
            </a:pPr>
            <a:r>
              <a:rPr lang="en-US" dirty="0" smtClean="0"/>
              <a:t>What is Brahman?</a:t>
            </a:r>
          </a:p>
          <a:p>
            <a:pPr marL="514350" indent="-514350">
              <a:buFont typeface="+mj-lt"/>
              <a:buAutoNum type="arabicPeriod"/>
            </a:pPr>
            <a:r>
              <a:rPr lang="en-US" dirty="0" smtClean="0"/>
              <a:t>What is the </a:t>
            </a:r>
            <a:r>
              <a:rPr lang="en-US" dirty="0" err="1" smtClean="0"/>
              <a:t>Adhyatman</a:t>
            </a:r>
            <a:r>
              <a:rPr lang="en-US" dirty="0" smtClean="0"/>
              <a:t>?</a:t>
            </a:r>
          </a:p>
          <a:p>
            <a:pPr marL="514350" indent="-514350">
              <a:buFont typeface="+mj-lt"/>
              <a:buAutoNum type="arabicPeriod"/>
            </a:pPr>
            <a:r>
              <a:rPr lang="en-US" dirty="0" smtClean="0"/>
              <a:t>What is Karma?</a:t>
            </a:r>
          </a:p>
          <a:p>
            <a:pPr marL="514350" indent="-514350">
              <a:buFont typeface="+mj-lt"/>
              <a:buAutoNum type="arabicPeriod"/>
            </a:pPr>
            <a:r>
              <a:rPr lang="en-US" dirty="0" smtClean="0"/>
              <a:t>What is </a:t>
            </a:r>
            <a:r>
              <a:rPr lang="en-US" dirty="0" err="1" smtClean="0"/>
              <a:t>Adhibutam</a:t>
            </a:r>
            <a:r>
              <a:rPr lang="en-US" dirty="0" smtClean="0"/>
              <a:t>?</a:t>
            </a:r>
          </a:p>
          <a:p>
            <a:pPr marL="514350" indent="-514350">
              <a:buFont typeface="+mj-lt"/>
              <a:buAutoNum type="arabicPeriod"/>
            </a:pPr>
            <a:r>
              <a:rPr lang="en-US" dirty="0" smtClean="0"/>
              <a:t>What is </a:t>
            </a:r>
            <a:r>
              <a:rPr lang="en-US" dirty="0" err="1" smtClean="0"/>
              <a:t>Adideivam</a:t>
            </a:r>
            <a:r>
              <a:rPr lang="en-US" dirty="0" smtClean="0"/>
              <a:t> ?</a:t>
            </a:r>
          </a:p>
          <a:p>
            <a:pPr marL="514350" indent="-514350">
              <a:buFont typeface="+mj-lt"/>
              <a:buAutoNum type="arabicPeriod"/>
            </a:pPr>
            <a:r>
              <a:rPr lang="en-US" dirty="0" smtClean="0"/>
              <a:t>What is </a:t>
            </a:r>
            <a:r>
              <a:rPr lang="en-US" dirty="0" err="1" smtClean="0"/>
              <a:t>Adiyajna</a:t>
            </a:r>
            <a:r>
              <a:rPr lang="en-US" dirty="0" smtClean="0"/>
              <a:t> ?</a:t>
            </a:r>
          </a:p>
          <a:p>
            <a:pPr marL="514350" indent="-514350">
              <a:buFont typeface="+mj-lt"/>
              <a:buAutoNum type="arabicPeriod"/>
            </a:pPr>
            <a:r>
              <a:rPr lang="en-US" dirty="0" smtClean="0"/>
              <a:t>How does he live in the body?</a:t>
            </a:r>
          </a:p>
          <a:p>
            <a:pPr marL="514350" indent="-514350">
              <a:buFont typeface="+mj-lt"/>
              <a:buAutoNum type="arabicPeriod"/>
            </a:pPr>
            <a:r>
              <a:rPr lang="en-US" dirty="0" smtClean="0"/>
              <a:t>How can </a:t>
            </a:r>
            <a:r>
              <a:rPr lang="en-US" dirty="0" smtClean="0"/>
              <a:t>those engaged in Devotional service know </a:t>
            </a:r>
            <a:r>
              <a:rPr lang="en-US" dirty="0" smtClean="0"/>
              <a:t>Krishna </a:t>
            </a:r>
            <a:r>
              <a:rPr lang="en-US" dirty="0" smtClean="0"/>
              <a:t>at the time of death?</a:t>
            </a:r>
          </a:p>
          <a:p>
            <a:endParaRPr lang="en-US" dirty="0"/>
          </a:p>
        </p:txBody>
      </p:sp>
    </p:spTree>
    <p:extLst>
      <p:ext uri="{BB962C8B-B14F-4D97-AF65-F5344CB8AC3E}">
        <p14:creationId xmlns:p14="http://schemas.microsoft.com/office/powerpoint/2010/main" val="2020739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Krishna </a:t>
            </a:r>
            <a:r>
              <a:rPr lang="en-US" dirty="0"/>
              <a:t>A</a:t>
            </a:r>
            <a:r>
              <a:rPr lang="en-US" dirty="0" smtClean="0"/>
              <a:t>nswers</a:t>
            </a:r>
            <a:endParaRPr lang="en-US" dirty="0"/>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a:pPr>
            <a:r>
              <a:rPr lang="en-US" dirty="0" smtClean="0"/>
              <a:t>Brahman</a:t>
            </a:r>
            <a:r>
              <a:rPr lang="en-US" dirty="0" smtClean="0"/>
              <a:t>:   </a:t>
            </a:r>
            <a:r>
              <a:rPr lang="en-US" dirty="0"/>
              <a:t>T</a:t>
            </a:r>
            <a:r>
              <a:rPr lang="en-US" dirty="0" smtClean="0"/>
              <a:t>he Indestructible, eternally existing transcendental living </a:t>
            </a:r>
            <a:r>
              <a:rPr lang="en-US" dirty="0" smtClean="0"/>
              <a:t>entity</a:t>
            </a:r>
            <a:r>
              <a:rPr lang="en-US" dirty="0"/>
              <a:t> </a:t>
            </a:r>
            <a:r>
              <a:rPr lang="en-US" dirty="0" smtClean="0"/>
              <a:t>(different </a:t>
            </a:r>
            <a:r>
              <a:rPr lang="en-US" dirty="0" smtClean="0"/>
              <a:t>from Para-Brahman, the Supreme Personality of Godhead)</a:t>
            </a:r>
          </a:p>
          <a:p>
            <a:pPr marL="514350" indent="-514350">
              <a:buFont typeface="+mj-lt"/>
              <a:buAutoNum type="arabicPeriod"/>
            </a:pPr>
            <a:r>
              <a:rPr lang="en-US" dirty="0" err="1" smtClean="0"/>
              <a:t>Adhyatman</a:t>
            </a:r>
            <a:r>
              <a:rPr lang="en-US" dirty="0" smtClean="0"/>
              <a:t>:  Self – The eternal nature of living entities (the Soul in the body)</a:t>
            </a:r>
          </a:p>
          <a:p>
            <a:pPr marL="514350" indent="-514350">
              <a:buFont typeface="+mj-lt"/>
              <a:buAutoNum type="arabicPeriod"/>
            </a:pPr>
            <a:r>
              <a:rPr lang="en-US" dirty="0" smtClean="0"/>
              <a:t>Karma :  These are the fruitive activities performed by the living entities</a:t>
            </a:r>
          </a:p>
          <a:p>
            <a:pPr marL="514350" indent="-514350">
              <a:buFont typeface="+mj-lt"/>
              <a:buAutoNum type="arabicPeriod"/>
            </a:pPr>
            <a:r>
              <a:rPr lang="en-US" dirty="0" err="1" smtClean="0"/>
              <a:t>Adibhutam</a:t>
            </a:r>
            <a:r>
              <a:rPr lang="en-US" dirty="0" smtClean="0"/>
              <a:t>: The material manifestation that is constantly changing</a:t>
            </a:r>
          </a:p>
          <a:p>
            <a:pPr marL="514350" indent="-514350">
              <a:buFont typeface="+mj-lt"/>
              <a:buAutoNum type="arabicPeriod"/>
            </a:pPr>
            <a:r>
              <a:rPr lang="en-US" dirty="0" err="1" smtClean="0"/>
              <a:t>Adideivam</a:t>
            </a:r>
            <a:r>
              <a:rPr lang="en-US" dirty="0" smtClean="0"/>
              <a:t>: The universal form of the Lord that includes all other demigods</a:t>
            </a:r>
          </a:p>
          <a:p>
            <a:pPr marL="514350" indent="-514350">
              <a:buFont typeface="+mj-lt"/>
              <a:buAutoNum type="arabicPeriod"/>
            </a:pPr>
            <a:r>
              <a:rPr lang="en-US" dirty="0" err="1" smtClean="0"/>
              <a:t>Adiyajna</a:t>
            </a:r>
            <a:r>
              <a:rPr lang="en-US" dirty="0" smtClean="0"/>
              <a:t>:  The </a:t>
            </a:r>
            <a:r>
              <a:rPr lang="en-US" dirty="0" err="1" smtClean="0"/>
              <a:t>Supersoul</a:t>
            </a:r>
            <a:r>
              <a:rPr lang="en-US" dirty="0" smtClean="0"/>
              <a:t> </a:t>
            </a:r>
          </a:p>
          <a:p>
            <a:pPr marL="514350" indent="-514350">
              <a:buFont typeface="+mj-lt"/>
              <a:buAutoNum type="arabicPeriod"/>
            </a:pPr>
            <a:r>
              <a:rPr lang="en-US" dirty="0" smtClean="0"/>
              <a:t>How does he live in the body: He lives in the heart of every embodied being</a:t>
            </a:r>
          </a:p>
          <a:p>
            <a:pPr marL="514350" indent="-514350">
              <a:buFont typeface="+mj-lt"/>
              <a:buAutoNum type="arabicPeriod"/>
            </a:pPr>
            <a:r>
              <a:rPr lang="en-US" dirty="0" smtClean="0"/>
              <a:t>Attaining him at the time of death: Whosoever at the end of his life quits his body remembering </a:t>
            </a:r>
            <a:r>
              <a:rPr lang="en-US" dirty="0" smtClean="0"/>
              <a:t>only the Lord </a:t>
            </a:r>
            <a:r>
              <a:rPr lang="en-US" dirty="0" smtClean="0"/>
              <a:t>attains him. </a:t>
            </a:r>
          </a:p>
          <a:p>
            <a:pPr marL="0" indent="0">
              <a:buNone/>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2751836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81400"/>
            <a:ext cx="8229600" cy="2544763"/>
          </a:xfrm>
        </p:spPr>
        <p:txBody>
          <a:bodyPr>
            <a:normAutofit/>
          </a:bodyPr>
          <a:lstStyle/>
          <a:p>
            <a:pPr marL="0" indent="0" algn="ctr">
              <a:buNone/>
            </a:pPr>
            <a:r>
              <a:rPr lang="en-US" sz="4000" dirty="0" smtClean="0"/>
              <a:t>8.5 </a:t>
            </a:r>
            <a:r>
              <a:rPr lang="en-US" sz="4000" dirty="0" smtClean="0"/>
              <a:t>to 8.8</a:t>
            </a:r>
          </a:p>
          <a:p>
            <a:pPr marL="0" indent="0" algn="ctr">
              <a:buNone/>
            </a:pPr>
            <a:r>
              <a:rPr lang="en-US" sz="4000" dirty="0" smtClean="0"/>
              <a:t>Going back to Godhead </a:t>
            </a:r>
          </a:p>
          <a:p>
            <a:pPr marL="0" indent="0" algn="ctr">
              <a:buNone/>
            </a:pPr>
            <a:r>
              <a:rPr lang="en-US" sz="4000" dirty="0" smtClean="0"/>
              <a:t>Remembering Krishna</a:t>
            </a:r>
          </a:p>
          <a:p>
            <a:pPr marL="0" indent="0">
              <a:buNone/>
            </a:pPr>
            <a:endParaRPr lang="en-US" sz="6000" dirty="0"/>
          </a:p>
        </p:txBody>
      </p:sp>
      <p:pic>
        <p:nvPicPr>
          <p:cNvPr id="3074" name="Picture 2" descr="https://sujamusic.files.wordpress.com/2012/02/krishna-with-flut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304800"/>
            <a:ext cx="2279904"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445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At the time of death ..</a:t>
            </a:r>
            <a:endParaRPr lang="en-US" dirty="0"/>
          </a:p>
        </p:txBody>
      </p:sp>
      <p:sp>
        <p:nvSpPr>
          <p:cNvPr id="3" name="Content Placeholder 2"/>
          <p:cNvSpPr>
            <a:spLocks noGrp="1"/>
          </p:cNvSpPr>
          <p:nvPr>
            <p:ph idx="1"/>
          </p:nvPr>
        </p:nvSpPr>
        <p:spPr>
          <a:xfrm>
            <a:off x="457200" y="1143000"/>
            <a:ext cx="8229600" cy="4983163"/>
          </a:xfrm>
        </p:spPr>
        <p:txBody>
          <a:bodyPr>
            <a:normAutofit fontScale="55000" lnSpcReduction="20000"/>
          </a:bodyPr>
          <a:lstStyle/>
          <a:p>
            <a:endParaRPr lang="en-US" dirty="0" smtClean="0"/>
          </a:p>
          <a:p>
            <a:r>
              <a:rPr lang="en-US" dirty="0" smtClean="0"/>
              <a:t>He </a:t>
            </a:r>
            <a:r>
              <a:rPr lang="en-US" dirty="0" smtClean="0"/>
              <a:t>who remembers Krishna at </a:t>
            </a:r>
            <a:r>
              <a:rPr lang="en-US" dirty="0"/>
              <a:t>the time of </a:t>
            </a:r>
            <a:r>
              <a:rPr lang="en-US" dirty="0" smtClean="0"/>
              <a:t>death will not be reborn </a:t>
            </a:r>
            <a:r>
              <a:rPr lang="en-US" dirty="0" smtClean="0"/>
              <a:t>and at once attains his nature</a:t>
            </a:r>
            <a:endParaRPr lang="en-US" dirty="0" smtClean="0"/>
          </a:p>
          <a:p>
            <a:r>
              <a:rPr lang="en-US" dirty="0" smtClean="0"/>
              <a:t>Krishna emphasizes the importance of Krishna Consciousness </a:t>
            </a:r>
            <a:endParaRPr lang="en-US" dirty="0" smtClean="0"/>
          </a:p>
          <a:p>
            <a:pPr lvl="1"/>
            <a:r>
              <a:rPr lang="en-US" dirty="0" smtClean="0"/>
              <a:t>Remembrance of </a:t>
            </a:r>
            <a:r>
              <a:rPr lang="en-US" dirty="0" smtClean="0"/>
              <a:t>Krishna at the time of death </a:t>
            </a:r>
            <a:r>
              <a:rPr lang="en-US" dirty="0" smtClean="0"/>
              <a:t>is not </a:t>
            </a:r>
            <a:r>
              <a:rPr lang="en-US" dirty="0" smtClean="0"/>
              <a:t>possible if one has </a:t>
            </a:r>
            <a:r>
              <a:rPr lang="en-US" dirty="0" smtClean="0"/>
              <a:t>not practiced </a:t>
            </a:r>
            <a:r>
              <a:rPr lang="en-US" dirty="0" smtClean="0"/>
              <a:t>to remember him all the time</a:t>
            </a:r>
            <a:endParaRPr lang="en-US" dirty="0" smtClean="0"/>
          </a:p>
          <a:p>
            <a:r>
              <a:rPr lang="en-US" dirty="0" smtClean="0"/>
              <a:t>Therefore one should constantly practice </a:t>
            </a:r>
            <a:r>
              <a:rPr lang="en-US" dirty="0" err="1" smtClean="0"/>
              <a:t>Maha</a:t>
            </a:r>
            <a:r>
              <a:rPr lang="en-US" dirty="0" smtClean="0"/>
              <a:t> Mantra, leads to constant thinking </a:t>
            </a:r>
            <a:r>
              <a:rPr lang="en-US" dirty="0"/>
              <a:t>of the </a:t>
            </a:r>
            <a:r>
              <a:rPr lang="en-US" dirty="0" smtClean="0"/>
              <a:t>Lord, even </a:t>
            </a:r>
            <a:r>
              <a:rPr lang="en-US" dirty="0"/>
              <a:t>at the time of </a:t>
            </a:r>
            <a:r>
              <a:rPr lang="en-US" dirty="0" smtClean="0"/>
              <a:t>death, thus attaining the </a:t>
            </a:r>
            <a:r>
              <a:rPr lang="en-US" dirty="0"/>
              <a:t>Supreme Lord and his </a:t>
            </a:r>
            <a:r>
              <a:rPr lang="en-US" dirty="0" smtClean="0"/>
              <a:t>planet</a:t>
            </a:r>
          </a:p>
          <a:p>
            <a:pPr lvl="1"/>
            <a:r>
              <a:rPr lang="en-US" dirty="0"/>
              <a:t>Remembering him all the time while doing one’s prescribed duties</a:t>
            </a:r>
          </a:p>
          <a:p>
            <a:pPr lvl="1"/>
            <a:r>
              <a:rPr lang="en-US" dirty="0"/>
              <a:t>All senses engaged in the service of Krishna</a:t>
            </a:r>
          </a:p>
          <a:p>
            <a:r>
              <a:rPr lang="en-US" dirty="0" smtClean="0"/>
              <a:t>Whatever</a:t>
            </a:r>
            <a:r>
              <a:rPr lang="en-US" dirty="0" smtClean="0"/>
              <a:t> </a:t>
            </a:r>
            <a:r>
              <a:rPr lang="en-US" dirty="0"/>
              <a:t>one remembers </a:t>
            </a:r>
            <a:r>
              <a:rPr lang="en-US" dirty="0" smtClean="0"/>
              <a:t>at the time of death they </a:t>
            </a:r>
            <a:r>
              <a:rPr lang="en-US" dirty="0"/>
              <a:t>get to experience that in the </a:t>
            </a:r>
            <a:r>
              <a:rPr lang="en-US" dirty="0" smtClean="0"/>
              <a:t>next life</a:t>
            </a:r>
          </a:p>
          <a:p>
            <a:pPr lvl="1"/>
            <a:r>
              <a:rPr lang="en-US" dirty="0" err="1" smtClean="0"/>
              <a:t>Bharata</a:t>
            </a:r>
            <a:r>
              <a:rPr lang="en-US" dirty="0" smtClean="0"/>
              <a:t> thought of a deer at the time of death, and so was reborn as a deer</a:t>
            </a:r>
            <a:endParaRPr lang="en-US" dirty="0"/>
          </a:p>
          <a:p>
            <a:r>
              <a:rPr lang="en-US" dirty="0" smtClean="0"/>
              <a:t>Krishna asks </a:t>
            </a:r>
            <a:r>
              <a:rPr lang="en-US" dirty="0" err="1" smtClean="0"/>
              <a:t>Arjuna</a:t>
            </a:r>
            <a:r>
              <a:rPr lang="en-US" dirty="0" smtClean="0"/>
              <a:t> to think of him and carry out his prescribed duties. Dedicate </a:t>
            </a:r>
            <a:r>
              <a:rPr lang="en-US" dirty="0" smtClean="0"/>
              <a:t>one’s</a:t>
            </a:r>
            <a:r>
              <a:rPr lang="en-US" dirty="0" smtClean="0"/>
              <a:t> </a:t>
            </a:r>
            <a:r>
              <a:rPr lang="en-US" dirty="0" smtClean="0"/>
              <a:t>activities and fix </a:t>
            </a:r>
            <a:r>
              <a:rPr lang="en-US" dirty="0" smtClean="0"/>
              <a:t>one’s</a:t>
            </a:r>
            <a:r>
              <a:rPr lang="en-US" dirty="0" smtClean="0"/>
              <a:t> </a:t>
            </a:r>
            <a:r>
              <a:rPr lang="en-US" dirty="0" smtClean="0"/>
              <a:t>mind and intelligence on </a:t>
            </a:r>
            <a:r>
              <a:rPr lang="en-US" dirty="0" smtClean="0"/>
              <a:t>him</a:t>
            </a:r>
            <a:r>
              <a:rPr lang="en-US" dirty="0" smtClean="0"/>
              <a:t>, </a:t>
            </a:r>
            <a:r>
              <a:rPr lang="en-US" dirty="0" smtClean="0"/>
              <a:t>and </a:t>
            </a:r>
            <a:r>
              <a:rPr lang="en-US" dirty="0" smtClean="0"/>
              <a:t>one </a:t>
            </a:r>
            <a:r>
              <a:rPr lang="en-US" dirty="0" smtClean="0"/>
              <a:t>will </a:t>
            </a:r>
            <a:r>
              <a:rPr lang="en-US" dirty="0" smtClean="0"/>
              <a:t>attain me, without </a:t>
            </a:r>
            <a:r>
              <a:rPr lang="en-US" dirty="0" smtClean="0"/>
              <a:t>doubt</a:t>
            </a:r>
          </a:p>
          <a:p>
            <a:pPr lvl="1"/>
            <a:r>
              <a:rPr lang="en-US" dirty="0"/>
              <a:t>Remembering him all the time while doing one’s prescribed duties</a:t>
            </a:r>
          </a:p>
          <a:p>
            <a:pPr lvl="1"/>
            <a:r>
              <a:rPr lang="en-US" dirty="0"/>
              <a:t>All senses engaged in the service of </a:t>
            </a:r>
            <a:r>
              <a:rPr lang="en-US" dirty="0" smtClean="0"/>
              <a:t>Krishna(chanting, hearing, going to the temple etc….)</a:t>
            </a:r>
            <a:endParaRPr lang="en-US" dirty="0"/>
          </a:p>
          <a:p>
            <a:pPr lvl="1"/>
            <a:r>
              <a:rPr lang="en-US" dirty="0" smtClean="0"/>
              <a:t>Example </a:t>
            </a:r>
            <a:r>
              <a:rPr lang="en-US" dirty="0" smtClean="0"/>
              <a:t>of caterpillar. It thinks of becoming the butterfly and thus becomes one at the end of its life. Similarly think of Krishna</a:t>
            </a:r>
            <a:endParaRPr lang="en-US" dirty="0"/>
          </a:p>
          <a:p>
            <a:endParaRPr lang="en-US" dirty="0"/>
          </a:p>
          <a:p>
            <a:endParaRPr lang="en-US" dirty="0"/>
          </a:p>
        </p:txBody>
      </p:sp>
    </p:spTree>
    <p:extLst>
      <p:ext uri="{BB962C8B-B14F-4D97-AF65-F5344CB8AC3E}">
        <p14:creationId xmlns:p14="http://schemas.microsoft.com/office/powerpoint/2010/main" val="2312471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0"/>
            <a:ext cx="8229600" cy="2316163"/>
          </a:xfrm>
        </p:spPr>
        <p:txBody>
          <a:bodyPr>
            <a:normAutofit/>
          </a:bodyPr>
          <a:lstStyle/>
          <a:p>
            <a:pPr marL="0" indent="0" algn="ctr">
              <a:buNone/>
            </a:pPr>
            <a:r>
              <a:rPr lang="en-US" sz="4000" dirty="0" smtClean="0"/>
              <a:t>8.9 </a:t>
            </a:r>
            <a:r>
              <a:rPr lang="en-US" sz="4000" dirty="0"/>
              <a:t>to </a:t>
            </a:r>
            <a:r>
              <a:rPr lang="en-US" sz="4000" dirty="0" smtClean="0"/>
              <a:t>8.13</a:t>
            </a:r>
            <a:endParaRPr lang="en-US" sz="4000" dirty="0"/>
          </a:p>
          <a:p>
            <a:pPr marL="0" indent="0" algn="ctr">
              <a:buNone/>
            </a:pPr>
            <a:r>
              <a:rPr lang="en-US" sz="4000" dirty="0" smtClean="0"/>
              <a:t>Remembering Krishna</a:t>
            </a:r>
            <a:endParaRPr lang="en-US" sz="4000" dirty="0"/>
          </a:p>
          <a:p>
            <a:endParaRPr lang="en-US" sz="6000" dirty="0"/>
          </a:p>
        </p:txBody>
      </p:sp>
      <p:pic>
        <p:nvPicPr>
          <p:cNvPr id="4098" name="Picture 2" descr="http://i238.photobucket.com/albums/ff220/anil1234raj2007/krishn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76200"/>
            <a:ext cx="2745810" cy="3459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75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
            </a:r>
            <a:r>
              <a:rPr lang="en-US" dirty="0" smtClean="0"/>
              <a:t>editate on the Lord as </a:t>
            </a:r>
            <a:r>
              <a:rPr lang="en-US" dirty="0"/>
              <a:t>o</a:t>
            </a:r>
            <a:r>
              <a:rPr lang="en-US" dirty="0" smtClean="0"/>
              <a:t>ne who..</a:t>
            </a:r>
            <a:endParaRPr lang="en-US" dirty="0"/>
          </a:p>
        </p:txBody>
      </p:sp>
      <p:sp>
        <p:nvSpPr>
          <p:cNvPr id="3" name="Content Placeholder 2"/>
          <p:cNvSpPr>
            <a:spLocks noGrp="1"/>
          </p:cNvSpPr>
          <p:nvPr>
            <p:ph idx="1"/>
          </p:nvPr>
        </p:nvSpPr>
        <p:spPr/>
        <p:txBody>
          <a:bodyPr>
            <a:normAutofit fontScale="77500" lnSpcReduction="20000"/>
          </a:bodyPr>
          <a:lstStyle/>
          <a:p>
            <a:r>
              <a:rPr lang="en-US" dirty="0"/>
              <a:t>Knows everything (past, present, </a:t>
            </a:r>
            <a:r>
              <a:rPr lang="en-US" dirty="0" smtClean="0"/>
              <a:t>future)- </a:t>
            </a:r>
            <a:r>
              <a:rPr lang="en-US" dirty="0" err="1" smtClean="0"/>
              <a:t>Kavi</a:t>
            </a:r>
            <a:r>
              <a:rPr lang="en-US" dirty="0" smtClean="0"/>
              <a:t> </a:t>
            </a:r>
            <a:endParaRPr lang="en-US" dirty="0"/>
          </a:p>
          <a:p>
            <a:r>
              <a:rPr lang="en-US" dirty="0"/>
              <a:t>Oldest – origin of </a:t>
            </a:r>
            <a:r>
              <a:rPr lang="en-US" dirty="0" smtClean="0"/>
              <a:t>everything (everything is born out of him)</a:t>
            </a:r>
            <a:endParaRPr lang="en-US" dirty="0"/>
          </a:p>
          <a:p>
            <a:r>
              <a:rPr lang="en-US" dirty="0" smtClean="0"/>
              <a:t>Supreme Controller of the Universe</a:t>
            </a:r>
          </a:p>
          <a:p>
            <a:r>
              <a:rPr lang="en-US" dirty="0"/>
              <a:t>Smaller than the smallest</a:t>
            </a:r>
          </a:p>
          <a:p>
            <a:r>
              <a:rPr lang="en-US" dirty="0" smtClean="0"/>
              <a:t>Maintainer of all </a:t>
            </a:r>
            <a:r>
              <a:rPr lang="en-US" dirty="0"/>
              <a:t>planetary systems </a:t>
            </a:r>
            <a:endParaRPr lang="en-US" dirty="0" smtClean="0"/>
          </a:p>
          <a:p>
            <a:r>
              <a:rPr lang="en-US" dirty="0" smtClean="0"/>
              <a:t>Beyond </a:t>
            </a:r>
            <a:r>
              <a:rPr lang="en-US" dirty="0"/>
              <a:t>all material conception </a:t>
            </a:r>
            <a:endParaRPr lang="en-US" dirty="0" smtClean="0"/>
          </a:p>
          <a:p>
            <a:r>
              <a:rPr lang="en-US" dirty="0" smtClean="0"/>
              <a:t> Inconceivable</a:t>
            </a:r>
            <a:endParaRPr lang="en-US" dirty="0"/>
          </a:p>
          <a:p>
            <a:r>
              <a:rPr lang="en-US" dirty="0" smtClean="0"/>
              <a:t>Always </a:t>
            </a:r>
            <a:r>
              <a:rPr lang="en-US" dirty="0"/>
              <a:t>a </a:t>
            </a:r>
            <a:r>
              <a:rPr lang="en-US" dirty="0" smtClean="0"/>
              <a:t>person(meditating on something impersonal or void is difficult)</a:t>
            </a:r>
            <a:endParaRPr lang="en-US" dirty="0"/>
          </a:p>
          <a:p>
            <a:r>
              <a:rPr lang="en-US" dirty="0"/>
              <a:t>Luminous like the sun</a:t>
            </a:r>
          </a:p>
          <a:p>
            <a:r>
              <a:rPr lang="en-US" dirty="0"/>
              <a:t>Transcendental, beyond material nature</a:t>
            </a:r>
          </a:p>
          <a:p>
            <a:endParaRPr lang="en-US" dirty="0"/>
          </a:p>
        </p:txBody>
      </p:sp>
    </p:spTree>
    <p:extLst>
      <p:ext uri="{BB962C8B-B14F-4D97-AF65-F5344CB8AC3E}">
        <p14:creationId xmlns:p14="http://schemas.microsoft.com/office/powerpoint/2010/main" val="4025784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4318</TotalTime>
  <Words>1391</Words>
  <Application>Microsoft Office PowerPoint</Application>
  <PresentationFormat>On-screen Show (4:3)</PresentationFormat>
  <Paragraphs>169</Paragraphs>
  <Slides>20</Slides>
  <Notes>16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Bhagavad Gita  Chapter-8 Summary Attaining the Supreme May 1st 2015</vt:lpstr>
      <vt:lpstr>Sections and Verses </vt:lpstr>
      <vt:lpstr>PowerPoint Presentation</vt:lpstr>
      <vt:lpstr>Arjuna Asks Eight Questions</vt:lpstr>
      <vt:lpstr>Krishna Answers</vt:lpstr>
      <vt:lpstr>PowerPoint Presentation</vt:lpstr>
      <vt:lpstr>At the time of death ..</vt:lpstr>
      <vt:lpstr>PowerPoint Presentation</vt:lpstr>
      <vt:lpstr>Meditate on the Lord as one who..</vt:lpstr>
      <vt:lpstr>Serving the lord as a Yogi Yogamishra Bhakti</vt:lpstr>
      <vt:lpstr>PowerPoint Presentation</vt:lpstr>
      <vt:lpstr>Bhakti Yogis Practitioners of Krishna Consciousness</vt:lpstr>
      <vt:lpstr>Five Primary Ways Engaging in Devotional Services…</vt:lpstr>
      <vt:lpstr>PowerPoint Presentation</vt:lpstr>
      <vt:lpstr>Cyclic Creation and Annihilation </vt:lpstr>
      <vt:lpstr>Abode beyond Manifest and Unmanifest </vt:lpstr>
      <vt:lpstr>PowerPoint Presentation</vt:lpstr>
      <vt:lpstr>The Passing away of a Yogi </vt:lpstr>
      <vt:lpstr>State of a Devotee  </vt:lpstr>
      <vt:lpstr>Stages of Bhakti</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Family</dc:creator>
  <cp:lastModifiedBy>Family</cp:lastModifiedBy>
  <cp:revision>98</cp:revision>
  <dcterms:created xsi:type="dcterms:W3CDTF">2015-04-26T19:59:03Z</dcterms:created>
  <dcterms:modified xsi:type="dcterms:W3CDTF">2015-05-02T01:46:43Z</dcterms:modified>
</cp:coreProperties>
</file>